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4"/>
  </p:sldMasterIdLst>
  <p:notesMasterIdLst>
    <p:notesMasterId r:id="rId30"/>
  </p:notesMasterIdLst>
  <p:sldIdLst>
    <p:sldId id="289" r:id="rId5"/>
    <p:sldId id="563" r:id="rId6"/>
    <p:sldId id="580" r:id="rId7"/>
    <p:sldId id="578" r:id="rId8"/>
    <p:sldId id="579" r:id="rId9"/>
    <p:sldId id="565" r:id="rId10"/>
    <p:sldId id="570" r:id="rId11"/>
    <p:sldId id="566" r:id="rId12"/>
    <p:sldId id="584" r:id="rId13"/>
    <p:sldId id="551" r:id="rId14"/>
    <p:sldId id="548" r:id="rId15"/>
    <p:sldId id="569" r:id="rId16"/>
    <p:sldId id="550" r:id="rId17"/>
    <p:sldId id="564" r:id="rId18"/>
    <p:sldId id="585" r:id="rId19"/>
    <p:sldId id="543" r:id="rId20"/>
    <p:sldId id="575" r:id="rId21"/>
    <p:sldId id="568" r:id="rId22"/>
    <p:sldId id="567" r:id="rId23"/>
    <p:sldId id="571" r:id="rId24"/>
    <p:sldId id="546" r:id="rId25"/>
    <p:sldId id="582" r:id="rId26"/>
    <p:sldId id="561" r:id="rId27"/>
    <p:sldId id="557" r:id="rId28"/>
    <p:sldId id="577" r:id="rId29"/>
  </p:sldIdLst>
  <p:sldSz cx="12192000" cy="6858000"/>
  <p:notesSz cx="6858000" cy="9144000"/>
  <p:defaultTextStyle>
    <a:defPPr>
      <a:defRPr lang="en-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087"/>
    <a:srgbClr val="0B6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27" autoAdjust="0"/>
    <p:restoredTop sz="68970" autoAdjust="0"/>
  </p:normalViewPr>
  <p:slideViewPr>
    <p:cSldViewPr snapToGrid="0">
      <p:cViewPr varScale="1">
        <p:scale>
          <a:sx n="78" d="100"/>
          <a:sy n="78" d="100"/>
        </p:scale>
        <p:origin x="1626" y="96"/>
      </p:cViewPr>
      <p:guideLst/>
    </p:cSldViewPr>
  </p:slideViewPr>
  <p:notesTextViewPr>
    <p:cViewPr>
      <p:scale>
        <a:sx n="125" d="100"/>
        <a:sy n="125" d="100"/>
      </p:scale>
      <p:origin x="0" y="0"/>
    </p:cViewPr>
  </p:notesTextViewPr>
  <p:notesViewPr>
    <p:cSldViewPr snapToGrid="0" showGuides="1">
      <p:cViewPr varScale="1">
        <p:scale>
          <a:sx n="97" d="100"/>
          <a:sy n="97" d="100"/>
        </p:scale>
        <p:origin x="3120" y="20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21771D-E348-7141-8B1A-9171D9F4BB90}" type="datetimeFigureOut">
              <a:rPr lang="en-EE" smtClean="0"/>
              <a:t>06/19/2024</a:t>
            </a:fld>
            <a:endParaRPr lang="en-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513F01-B7ED-9846-87BF-55FB679648E7}" type="slidenum">
              <a:rPr lang="en-EE" smtClean="0"/>
              <a:t>‹#›</a:t>
            </a:fld>
            <a:endParaRPr lang="en-EE"/>
          </a:p>
        </p:txBody>
      </p:sp>
    </p:spTree>
    <p:extLst>
      <p:ext uri="{BB962C8B-B14F-4D97-AF65-F5344CB8AC3E}">
        <p14:creationId xmlns:p14="http://schemas.microsoft.com/office/powerpoint/2010/main" val="2566847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eur-lex.europa.eu/legal-content/EN/TXT/?uri=CELEX:32016R1245" TargetMode="External"/><Relationship Id="rId3" Type="http://schemas.openxmlformats.org/officeDocument/2006/relationships/hyperlink" Target="https://eur-lex.europa.eu/legal-content/EN/TXT/?uri=CELEX%3A32024R1157" TargetMode="External"/><Relationship Id="rId7" Type="http://schemas.openxmlformats.org/officeDocument/2006/relationships/hyperlink" Target="https://eur-lex.europa.eu/legal-content/EN/TXT/?uri=CELEX%3A02007R1418-20140718&amp;qid=1607964488574"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eur-lex.europa.eu/legal-content/EN/TXT/?uri=CELEX%3A32021R1840&amp;qid=1634806226630" TargetMode="External"/><Relationship Id="rId5" Type="http://schemas.openxmlformats.org/officeDocument/2006/relationships/hyperlink" Target="https://eur-lex.europa.eu/legal-content/EN/TXT/?uri=CELEX%3A02006R1013-20210111&amp;qid=1623668699526" TargetMode="External"/><Relationship Id="rId4" Type="http://schemas.openxmlformats.org/officeDocument/2006/relationships/hyperlink" Target="https://eur-lex.europa.eu/legal-content/EN/TXT/?uri=celex%3A32006R1013" TargetMode="External"/><Relationship Id="rId9" Type="http://schemas.openxmlformats.org/officeDocument/2006/relationships/hyperlink" Target="https://eur-lex.europa.eu/legal-content/EN/TXT/?uri=uriserv%3AOJ.L_.2020.433.01.0011.01.ENG&amp;toc=OJ%3AL%3A2020%3A433%3ATOC" TargetMode="External"/></Relationships>
</file>

<file path=ppt/notesSlides/_rels/notesSlide10.xml.rels><?xml version="1.0" encoding="UTF-8" standalone="yes"?>
<Relationships xmlns="http://schemas.openxmlformats.org/package/2006/relationships"><Relationship Id="rId8" Type="http://schemas.openxmlformats.org/officeDocument/2006/relationships/hyperlink" Target="https://eur-lex.europa.eu/legal-content/EN/TXT/?uri=CELEX:32016R1245" TargetMode="External"/><Relationship Id="rId3" Type="http://schemas.openxmlformats.org/officeDocument/2006/relationships/hyperlink" Target="https://eur-lex.europa.eu/legal-content/EN/TXT/?uri=CELEX%3A32024R1157" TargetMode="External"/><Relationship Id="rId7" Type="http://schemas.openxmlformats.org/officeDocument/2006/relationships/hyperlink" Target="https://eur-lex.europa.eu/legal-content/EN/TXT/?uri=CELEX%3A02007R1418-20140718&amp;qid=1607964488574"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eur-lex.europa.eu/legal-content/EN/TXT/?uri=CELEX%3A32021R1840&amp;qid=1634806226630" TargetMode="External"/><Relationship Id="rId5" Type="http://schemas.openxmlformats.org/officeDocument/2006/relationships/hyperlink" Target="https://eur-lex.europa.eu/legal-content/EN/TXT/?uri=CELEX%3A02006R1013-20210111&amp;qid=1623668699526" TargetMode="External"/><Relationship Id="rId4" Type="http://schemas.openxmlformats.org/officeDocument/2006/relationships/hyperlink" Target="https://eur-lex.europa.eu/legal-content/EN/TXT/?uri=celex%3A32006R1013" TargetMode="External"/><Relationship Id="rId9" Type="http://schemas.openxmlformats.org/officeDocument/2006/relationships/hyperlink" Target="https://eur-lex.europa.eu/legal-content/EN/TXT/?uri=uriserv%3AOJ.L_.2020.433.01.0011.01.ENG&amp;toc=OJ%3AL%3A2020%3A433%3ATOC"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eur-lex.europa.eu/legal-content/EN/TXT/?uri=CELEX%3A02007R1418-20220402"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eur-lex.europa.eu/legal-content/EN/TXT/?uri=CELEX%3A02007R1418-20220402"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ur-lex.europa.eu/legal-content/ET/TXT/?uri=CELEX:32024R1157#ntr15-L_202401157ET.000101-E0015"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3200" b="0" i="0" dirty="0">
                <a:solidFill>
                  <a:srgbClr val="333333"/>
                </a:solidFill>
                <a:effectLst/>
                <a:highlight>
                  <a:srgbClr val="FFFFFF"/>
                </a:highlight>
                <a:latin typeface="Times New Roman" panose="02020603050405020304" pitchFamily="18" charset="0"/>
              </a:rPr>
              <a:t>Uued normid peaksid aitama hõlbustada keskkonnahoidlikku jäätmekäitlust kooskõlas jäätmehierarhiaga, samuti vähendada ressursside kasutamise üldist mõju ja suurendada ressursside kasutamise tõhusust, mis on otsustava tähtsusega ringmajandusele üleminekul ja kliimaneutraalsuse saavutamisel. </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3200" b="0" i="0" dirty="0">
                <a:solidFill>
                  <a:srgbClr val="333333"/>
                </a:solidFill>
                <a:effectLst/>
                <a:highlight>
                  <a:srgbClr val="FFFFFF"/>
                </a:highlight>
                <a:latin typeface="Times New Roman" panose="02020603050405020304" pitchFamily="18" charset="0"/>
              </a:rPr>
              <a:t>Uued normid  aitavad kaitsta keskkonna ja inimeste tervist jäätmesaadetistest tuleneda võiva kahjuliku mõju eest. </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3200" b="0" i="0" dirty="0">
                <a:solidFill>
                  <a:srgbClr val="333333"/>
                </a:solidFill>
                <a:effectLst/>
                <a:highlight>
                  <a:srgbClr val="FFFFFF"/>
                </a:highlight>
                <a:latin typeface="Times New Roman" panose="02020603050405020304" pitchFamily="18" charset="0"/>
              </a:rPr>
              <a:t>Uued normid  aitavad vähendada </a:t>
            </a:r>
            <a:r>
              <a:rPr lang="et-EE" sz="3200" b="0" i="0" dirty="0" err="1">
                <a:solidFill>
                  <a:srgbClr val="333333"/>
                </a:solidFill>
                <a:effectLst/>
                <a:highlight>
                  <a:srgbClr val="FFFFFF"/>
                </a:highlight>
                <a:latin typeface="Times New Roman" panose="02020603050405020304" pitchFamily="18" charset="0"/>
              </a:rPr>
              <a:t>Eli</a:t>
            </a:r>
            <a:r>
              <a:rPr lang="et-EE" sz="3200" b="0" i="0" dirty="0">
                <a:solidFill>
                  <a:srgbClr val="333333"/>
                </a:solidFill>
                <a:effectLst/>
                <a:highlight>
                  <a:srgbClr val="FFFFFF"/>
                </a:highlight>
                <a:latin typeface="Times New Roman" panose="02020603050405020304" pitchFamily="18" charset="0"/>
              </a:rPr>
              <a:t> strateegilist sõltuvust toorainest, eeldab suuremat ringlussevõttu ja jäätmekäitluse suutlikkust.</a:t>
            </a:r>
          </a:p>
          <a:p>
            <a:r>
              <a:rPr lang="et-EE" sz="2000" dirty="0"/>
              <a:t>Muudatustega tagatakse, et EL ei ekspordiks oma probleemseid jäätmeid kolmandatesse riikidesse. </a:t>
            </a:r>
          </a:p>
          <a:p>
            <a:r>
              <a:rPr lang="et-EE" sz="2000" dirty="0"/>
              <a:t>Eesmärk on tugevdada jõustamist, et vältida ebaseaduslikke jäätmesaadetisi nii ELis kui ka EList kolmandatesse riikidesse.</a:t>
            </a:r>
          </a:p>
          <a:p>
            <a:r>
              <a:rPr lang="et-EE" sz="2000" dirty="0"/>
              <a:t>Suurendada jäätmesaadetiste jälgitavust ELis ning hõlbustada jäätmete ringlussevõttu ja korduskasutust. </a:t>
            </a:r>
          </a:p>
          <a:p>
            <a:endParaRPr lang="et-EE" sz="2000" dirty="0"/>
          </a:p>
          <a:p>
            <a:pPr algn="l">
              <a:buFont typeface="Arial" panose="020B0604020202020204" pitchFamily="34" charset="0"/>
              <a:buChar char="•"/>
            </a:pPr>
            <a:r>
              <a:rPr lang="en-US" sz="3200" b="0" i="0" u="sng" dirty="0">
                <a:solidFill>
                  <a:srgbClr val="26324B"/>
                </a:solidFill>
                <a:effectLst/>
                <a:latin typeface="arial" panose="020B0604020202020204" pitchFamily="34" charset="0"/>
                <a:hlinkClick r:id="rId3"/>
              </a:rPr>
              <a:t>New Waste Shipments Regulation</a:t>
            </a:r>
            <a:r>
              <a:rPr lang="en-US" sz="3200" b="0" i="0" dirty="0">
                <a:solidFill>
                  <a:srgbClr val="26324B"/>
                </a:solidFill>
                <a:effectLst/>
                <a:latin typeface="arial" panose="020B0604020202020204" pitchFamily="34" charset="0"/>
              </a:rPr>
              <a:t> (2024)</a:t>
            </a:r>
          </a:p>
          <a:p>
            <a:pPr algn="l">
              <a:buFont typeface="Arial" panose="020B0604020202020204" pitchFamily="34" charset="0"/>
              <a:buChar char="•"/>
            </a:pPr>
            <a:r>
              <a:rPr lang="en-US" sz="3200" b="0" i="0" u="sng" dirty="0">
                <a:solidFill>
                  <a:srgbClr val="26324B"/>
                </a:solidFill>
                <a:effectLst/>
                <a:latin typeface="arial" panose="020B0604020202020204" pitchFamily="34" charset="0"/>
                <a:hlinkClick r:id="rId4"/>
              </a:rPr>
              <a:t>Waste Shipments Regulation</a:t>
            </a:r>
            <a:r>
              <a:rPr lang="en-US" sz="3200" b="0" i="0" dirty="0">
                <a:solidFill>
                  <a:srgbClr val="26324B"/>
                </a:solidFill>
                <a:effectLst/>
                <a:latin typeface="arial" panose="020B0604020202020204" pitchFamily="34" charset="0"/>
              </a:rPr>
              <a:t> (2006)</a:t>
            </a:r>
          </a:p>
          <a:p>
            <a:pPr algn="l">
              <a:buFont typeface="Arial" panose="020B0604020202020204" pitchFamily="34" charset="0"/>
              <a:buChar char="•"/>
            </a:pPr>
            <a:r>
              <a:rPr lang="en-US" sz="3200" b="0" i="0" u="sng" dirty="0">
                <a:solidFill>
                  <a:srgbClr val="26324B"/>
                </a:solidFill>
                <a:effectLst/>
                <a:latin typeface="arial" panose="020B0604020202020204" pitchFamily="34" charset="0"/>
                <a:hlinkClick r:id="rId5"/>
              </a:rPr>
              <a:t>Waste Shipments Regulation (consolidated version 2006)</a:t>
            </a:r>
            <a:endParaRPr lang="en-US" sz="3200" b="0" i="0" dirty="0">
              <a:solidFill>
                <a:srgbClr val="26324B"/>
              </a:solidFill>
              <a:effectLst/>
              <a:latin typeface="arial" panose="020B0604020202020204" pitchFamily="34" charset="0"/>
            </a:endParaRPr>
          </a:p>
          <a:p>
            <a:pPr algn="l">
              <a:buFont typeface="Arial" panose="020B0604020202020204" pitchFamily="34" charset="0"/>
              <a:buChar char="•"/>
            </a:pPr>
            <a:r>
              <a:rPr lang="en-US" sz="3200" b="0" i="0" u="sng" dirty="0">
                <a:solidFill>
                  <a:srgbClr val="26324B"/>
                </a:solidFill>
                <a:effectLst/>
                <a:latin typeface="arial" panose="020B0604020202020204" pitchFamily="34" charset="0"/>
                <a:hlinkClick r:id="rId6"/>
              </a:rPr>
              <a:t>Regulation (EU) 2021/1840</a:t>
            </a:r>
            <a:r>
              <a:rPr lang="en-US" sz="3200" b="0" i="0" dirty="0">
                <a:solidFill>
                  <a:srgbClr val="26324B"/>
                </a:solidFill>
                <a:effectLst/>
                <a:latin typeface="arial" panose="020B0604020202020204" pitchFamily="34" charset="0"/>
              </a:rPr>
              <a:t>, updating </a:t>
            </a:r>
            <a:r>
              <a:rPr lang="en-US" sz="3200" b="0" i="0" u="sng" dirty="0">
                <a:solidFill>
                  <a:srgbClr val="26324B"/>
                </a:solidFill>
                <a:effectLst/>
                <a:latin typeface="arial" panose="020B0604020202020204" pitchFamily="34" charset="0"/>
                <a:hlinkClick r:id="rId7"/>
              </a:rPr>
              <a:t>Regulation (EC) No 1418/2007</a:t>
            </a:r>
            <a:r>
              <a:rPr lang="en-US" sz="3200" b="0" i="0" dirty="0">
                <a:solidFill>
                  <a:srgbClr val="26324B"/>
                </a:solidFill>
                <a:effectLst/>
                <a:latin typeface="arial" panose="020B0604020202020204" pitchFamily="34" charset="0"/>
              </a:rPr>
              <a:t> on the export of green-listed waste to non-OECD countries </a:t>
            </a:r>
          </a:p>
          <a:p>
            <a:pPr algn="l">
              <a:buFont typeface="Arial" panose="020B0604020202020204" pitchFamily="34" charset="0"/>
              <a:buChar char="•"/>
            </a:pPr>
            <a:r>
              <a:rPr lang="en-US" sz="3200" b="0" i="0" u="sng" dirty="0">
                <a:solidFill>
                  <a:srgbClr val="26324B"/>
                </a:solidFill>
                <a:effectLst/>
                <a:latin typeface="arial" panose="020B0604020202020204" pitchFamily="34" charset="0"/>
                <a:hlinkClick r:id="rId8"/>
              </a:rPr>
              <a:t>Implementing act setting out a preliminary correlation table between customs and waste codes</a:t>
            </a:r>
            <a:r>
              <a:rPr lang="en-US" sz="3200" b="0" i="0" dirty="0">
                <a:solidFill>
                  <a:srgbClr val="26324B"/>
                </a:solidFill>
                <a:effectLst/>
                <a:latin typeface="arial" panose="020B0604020202020204" pitchFamily="34" charset="0"/>
              </a:rPr>
              <a:t> – to help customs officials identify potential waste streams.</a:t>
            </a:r>
          </a:p>
          <a:p>
            <a:pPr algn="l">
              <a:buFont typeface="Arial" panose="020B0604020202020204" pitchFamily="34" charset="0"/>
              <a:buChar char="•"/>
            </a:pPr>
            <a:r>
              <a:rPr lang="en-US" sz="3200" b="0" i="0" u="sng" dirty="0">
                <a:solidFill>
                  <a:srgbClr val="26324B"/>
                </a:solidFill>
                <a:effectLst/>
                <a:latin typeface="arial" panose="020B0604020202020204" pitchFamily="34" charset="0"/>
                <a:hlinkClick r:id="rId9"/>
              </a:rPr>
              <a:t>Delegated regulation on plastic waste shipments</a:t>
            </a:r>
            <a:r>
              <a:rPr lang="en-US" sz="3200" b="0" i="0" dirty="0">
                <a:solidFill>
                  <a:srgbClr val="26324B"/>
                </a:solidFill>
                <a:effectLst/>
                <a:latin typeface="arial" panose="020B0604020202020204" pitchFamily="34" charset="0"/>
              </a:rPr>
              <a:t> (2020)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t-EE" sz="2000" dirty="0"/>
          </a:p>
        </p:txBody>
      </p:sp>
      <p:sp>
        <p:nvSpPr>
          <p:cNvPr id="4" name="Slaidinumbri kohatäide 3"/>
          <p:cNvSpPr>
            <a:spLocks noGrp="1"/>
          </p:cNvSpPr>
          <p:nvPr>
            <p:ph type="sldNum" sz="quarter" idx="5"/>
          </p:nvPr>
        </p:nvSpPr>
        <p:spPr/>
        <p:txBody>
          <a:bodyPr/>
          <a:lstStyle/>
          <a:p>
            <a:fld id="{B5CEBE0C-0CAA-4665-A5AF-FE93B2CB75D3}" type="slidenum">
              <a:rPr lang="et-EE" smtClean="0"/>
              <a:t>2</a:t>
            </a:fld>
            <a:endParaRPr lang="et-EE"/>
          </a:p>
        </p:txBody>
      </p:sp>
    </p:spTree>
    <p:extLst>
      <p:ext uri="{BB962C8B-B14F-4D97-AF65-F5344CB8AC3E}">
        <p14:creationId xmlns:p14="http://schemas.microsoft.com/office/powerpoint/2010/main" val="24021040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2000" dirty="0">
                <a:effectLst/>
                <a:latin typeface="+mn-lt"/>
                <a:ea typeface="+mn-ea"/>
                <a:cs typeface="+mn-cs"/>
              </a:rPr>
              <a:t>Plastijäätmete karmimad nõuded on seetõttu, et v</a:t>
            </a:r>
            <a:r>
              <a:rPr lang="et-EE" sz="2000" dirty="0"/>
              <a:t>iimasel aastakümnel on suurenenud kontrollimatu plastijäätmete kaubandus, mis kahjustab nii keskkonda kui ka rahva tervist. Plastijäätmed on sattunud prügilatesse, põletatud vabas õhus või visatud ookeani. </a:t>
            </a:r>
            <a:r>
              <a:rPr lang="et-EE" sz="3200" b="0" i="0" dirty="0">
                <a:solidFill>
                  <a:srgbClr val="333333"/>
                </a:solidFill>
                <a:effectLst/>
                <a:highlight>
                  <a:srgbClr val="FFFFFF"/>
                </a:highlight>
                <a:latin typeface="Times New Roman" panose="02020603050405020304" pitchFamily="18" charset="0"/>
              </a:rPr>
              <a:t>tegeleda plastireostusest põhjustatud tõsise kahjuga keskkonnale ja inimeste tervisele, eriti kui see on seotud plastijäätmete halva käitlemisega</a:t>
            </a:r>
            <a:endParaRPr lang="et-EE" sz="2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t-EE" sz="2000" dirty="0">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mn-lt"/>
                <a:ea typeface="+mn-ea"/>
                <a:cs typeface="+mn-cs"/>
              </a:rPr>
              <a:t>Alates 21. </a:t>
            </a:r>
            <a:r>
              <a:rPr lang="en-US" sz="2000" dirty="0" err="1">
                <a:latin typeface="+mn-lt"/>
                <a:ea typeface="+mn-ea"/>
                <a:cs typeface="+mn-cs"/>
              </a:rPr>
              <a:t>maist</a:t>
            </a:r>
            <a:r>
              <a:rPr lang="en-US" sz="2000" dirty="0">
                <a:latin typeface="+mn-lt"/>
                <a:ea typeface="+mn-ea"/>
                <a:cs typeface="+mn-cs"/>
              </a:rPr>
              <a:t> 2029 </a:t>
            </a:r>
            <a:r>
              <a:rPr lang="en-US" sz="2000" dirty="0" err="1">
                <a:latin typeface="+mn-lt"/>
                <a:ea typeface="+mn-ea"/>
                <a:cs typeface="+mn-cs"/>
              </a:rPr>
              <a:t>võivad</a:t>
            </a:r>
            <a:r>
              <a:rPr lang="en-US" sz="2000" dirty="0">
                <a:latin typeface="+mn-lt"/>
                <a:ea typeface="+mn-ea"/>
                <a:cs typeface="+mn-cs"/>
              </a:rPr>
              <a:t> </a:t>
            </a:r>
            <a:r>
              <a:rPr lang="en-US" sz="2000" dirty="0" err="1">
                <a:latin typeface="+mn-lt"/>
                <a:ea typeface="+mn-ea"/>
                <a:cs typeface="+mn-cs"/>
              </a:rPr>
              <a:t>riigid</a:t>
            </a:r>
            <a:r>
              <a:rPr lang="en-US" sz="2000" dirty="0">
                <a:latin typeface="+mn-lt"/>
                <a:ea typeface="+mn-ea"/>
                <a:cs typeface="+mn-cs"/>
              </a:rPr>
              <a:t>, </a:t>
            </a:r>
            <a:r>
              <a:rPr lang="en-US" sz="2000" dirty="0" err="1">
                <a:latin typeface="+mn-lt"/>
                <a:ea typeface="+mn-ea"/>
                <a:cs typeface="+mn-cs"/>
              </a:rPr>
              <a:t>kes</a:t>
            </a:r>
            <a:r>
              <a:rPr lang="en-US" sz="2000" dirty="0">
                <a:latin typeface="+mn-lt"/>
                <a:ea typeface="+mn-ea"/>
                <a:cs typeface="+mn-cs"/>
              </a:rPr>
              <a:t> </a:t>
            </a:r>
            <a:r>
              <a:rPr lang="en-US" sz="2000" dirty="0" err="1">
                <a:latin typeface="+mn-lt"/>
                <a:ea typeface="+mn-ea"/>
                <a:cs typeface="+mn-cs"/>
              </a:rPr>
              <a:t>soovivad</a:t>
            </a:r>
            <a:r>
              <a:rPr lang="en-US" sz="2000" dirty="0">
                <a:latin typeface="+mn-lt"/>
                <a:ea typeface="+mn-ea"/>
                <a:cs typeface="+mn-cs"/>
              </a:rPr>
              <a:t> </a:t>
            </a:r>
            <a:r>
              <a:rPr lang="en-US" sz="2000" dirty="0" err="1">
                <a:latin typeface="+mn-lt"/>
                <a:ea typeface="+mn-ea"/>
                <a:cs typeface="+mn-cs"/>
              </a:rPr>
              <a:t>endiselt</a:t>
            </a:r>
            <a:r>
              <a:rPr lang="en-US" sz="2000" dirty="0">
                <a:latin typeface="+mn-lt"/>
                <a:ea typeface="+mn-ea"/>
                <a:cs typeface="+mn-cs"/>
              </a:rPr>
              <a:t> </a:t>
            </a:r>
            <a:r>
              <a:rPr lang="en-US" sz="2000" dirty="0" err="1">
                <a:latin typeface="+mn-lt"/>
                <a:ea typeface="+mn-ea"/>
                <a:cs typeface="+mn-cs"/>
              </a:rPr>
              <a:t>ELi</a:t>
            </a:r>
            <a:r>
              <a:rPr lang="en-US" sz="2000" dirty="0">
                <a:latin typeface="+mn-lt"/>
                <a:ea typeface="+mn-ea"/>
                <a:cs typeface="+mn-cs"/>
              </a:rPr>
              <a:t> </a:t>
            </a:r>
            <a:r>
              <a:rPr lang="en-US" sz="2000" dirty="0" err="1">
                <a:latin typeface="+mn-lt"/>
                <a:ea typeface="+mn-ea"/>
                <a:cs typeface="+mn-cs"/>
              </a:rPr>
              <a:t>plastijäätmeid</a:t>
            </a:r>
            <a:r>
              <a:rPr lang="en-US" sz="2000" dirty="0">
                <a:latin typeface="+mn-lt"/>
                <a:ea typeface="+mn-ea"/>
                <a:cs typeface="+mn-cs"/>
              </a:rPr>
              <a:t> </a:t>
            </a:r>
            <a:r>
              <a:rPr lang="en-US" sz="2000" dirty="0" err="1">
                <a:latin typeface="+mn-lt"/>
                <a:ea typeface="+mn-ea"/>
                <a:cs typeface="+mn-cs"/>
              </a:rPr>
              <a:t>importida</a:t>
            </a:r>
            <a:r>
              <a:rPr lang="en-US" sz="2000" dirty="0">
                <a:latin typeface="+mn-lt"/>
                <a:ea typeface="+mn-ea"/>
                <a:cs typeface="+mn-cs"/>
              </a:rPr>
              <a:t>, </a:t>
            </a:r>
            <a:r>
              <a:rPr lang="en-US" sz="2000" dirty="0" err="1">
                <a:latin typeface="+mn-lt"/>
                <a:ea typeface="+mn-ea"/>
                <a:cs typeface="+mn-cs"/>
              </a:rPr>
              <a:t>teatada</a:t>
            </a:r>
            <a:r>
              <a:rPr lang="en-US" sz="2000" dirty="0">
                <a:latin typeface="+mn-lt"/>
                <a:ea typeface="+mn-ea"/>
                <a:cs typeface="+mn-cs"/>
              </a:rPr>
              <a:t> </a:t>
            </a:r>
            <a:r>
              <a:rPr lang="en-US" sz="2000" dirty="0" err="1">
                <a:latin typeface="+mn-lt"/>
                <a:ea typeface="+mn-ea"/>
                <a:cs typeface="+mn-cs"/>
              </a:rPr>
              <a:t>Euroopa</a:t>
            </a:r>
            <a:r>
              <a:rPr lang="en-US" sz="2000" dirty="0">
                <a:latin typeface="+mn-lt"/>
                <a:ea typeface="+mn-ea"/>
                <a:cs typeface="+mn-cs"/>
              </a:rPr>
              <a:t> </a:t>
            </a:r>
            <a:r>
              <a:rPr lang="en-US" sz="2000" dirty="0" err="1">
                <a:latin typeface="+mn-lt"/>
                <a:ea typeface="+mn-ea"/>
                <a:cs typeface="+mn-cs"/>
              </a:rPr>
              <a:t>Komisjonile</a:t>
            </a:r>
            <a:r>
              <a:rPr lang="en-US" sz="2000" dirty="0">
                <a:latin typeface="+mn-lt"/>
                <a:ea typeface="+mn-ea"/>
                <a:cs typeface="+mn-cs"/>
              </a:rPr>
              <a:t> </a:t>
            </a:r>
            <a:r>
              <a:rPr lang="en-US" sz="2000" dirty="0" err="1">
                <a:latin typeface="+mn-lt"/>
                <a:ea typeface="+mn-ea"/>
                <a:cs typeface="+mn-cs"/>
              </a:rPr>
              <a:t>oma</a:t>
            </a:r>
            <a:r>
              <a:rPr lang="en-US" sz="2000" dirty="0">
                <a:latin typeface="+mn-lt"/>
                <a:ea typeface="+mn-ea"/>
                <a:cs typeface="+mn-cs"/>
              </a:rPr>
              <a:t> </a:t>
            </a:r>
            <a:r>
              <a:rPr lang="en-US" sz="2000" dirty="0" err="1">
                <a:latin typeface="+mn-lt"/>
                <a:ea typeface="+mn-ea"/>
                <a:cs typeface="+mn-cs"/>
              </a:rPr>
              <a:t>valmisolekust</a:t>
            </a:r>
            <a:r>
              <a:rPr lang="en-US" sz="2000" dirty="0">
                <a:latin typeface="+mn-lt"/>
                <a:ea typeface="+mn-ea"/>
                <a:cs typeface="+mn-cs"/>
              </a:rPr>
              <a:t> ja </a:t>
            </a:r>
            <a:r>
              <a:rPr lang="en-US" sz="2000" dirty="0" err="1">
                <a:latin typeface="+mn-lt"/>
                <a:ea typeface="+mn-ea"/>
                <a:cs typeface="+mn-cs"/>
              </a:rPr>
              <a:t>näidata</a:t>
            </a:r>
            <a:r>
              <a:rPr lang="en-US" sz="2000" dirty="0">
                <a:latin typeface="+mn-lt"/>
                <a:ea typeface="+mn-ea"/>
                <a:cs typeface="+mn-cs"/>
              </a:rPr>
              <a:t>, et </a:t>
            </a:r>
            <a:r>
              <a:rPr lang="en-US" sz="2000" dirty="0" err="1">
                <a:latin typeface="+mn-lt"/>
                <a:ea typeface="+mn-ea"/>
                <a:cs typeface="+mn-cs"/>
              </a:rPr>
              <a:t>nad</a:t>
            </a:r>
            <a:r>
              <a:rPr lang="en-US" sz="2000" dirty="0">
                <a:latin typeface="+mn-lt"/>
                <a:ea typeface="+mn-ea"/>
                <a:cs typeface="+mn-cs"/>
              </a:rPr>
              <a:t> </a:t>
            </a:r>
            <a:r>
              <a:rPr lang="en-US" sz="2000" dirty="0" err="1">
                <a:latin typeface="+mn-lt"/>
                <a:ea typeface="+mn-ea"/>
                <a:cs typeface="+mn-cs"/>
              </a:rPr>
              <a:t>suudavad</a:t>
            </a:r>
            <a:r>
              <a:rPr lang="en-US" sz="2000" dirty="0">
                <a:latin typeface="+mn-lt"/>
                <a:ea typeface="+mn-ea"/>
                <a:cs typeface="+mn-cs"/>
              </a:rPr>
              <a:t> </a:t>
            </a:r>
            <a:r>
              <a:rPr lang="en-US" sz="2000" dirty="0" err="1">
                <a:latin typeface="+mn-lt"/>
                <a:ea typeface="+mn-ea"/>
                <a:cs typeface="+mn-cs"/>
              </a:rPr>
              <a:t>neid</a:t>
            </a:r>
            <a:r>
              <a:rPr lang="en-US" sz="2000" dirty="0">
                <a:latin typeface="+mn-lt"/>
                <a:ea typeface="+mn-ea"/>
                <a:cs typeface="+mn-cs"/>
              </a:rPr>
              <a:t> </a:t>
            </a:r>
            <a:r>
              <a:rPr lang="en-US" sz="2000" dirty="0" err="1">
                <a:latin typeface="+mn-lt"/>
                <a:ea typeface="+mn-ea"/>
                <a:cs typeface="+mn-cs"/>
              </a:rPr>
              <a:t>jäätmeid</a:t>
            </a:r>
            <a:r>
              <a:rPr lang="en-US" sz="2000" dirty="0">
                <a:latin typeface="+mn-lt"/>
                <a:ea typeface="+mn-ea"/>
                <a:cs typeface="+mn-cs"/>
              </a:rPr>
              <a:t> </a:t>
            </a:r>
            <a:r>
              <a:rPr lang="en-US" sz="2000" dirty="0" err="1">
                <a:latin typeface="+mn-lt"/>
                <a:ea typeface="+mn-ea"/>
                <a:cs typeface="+mn-cs"/>
              </a:rPr>
              <a:t>keskkonnasõbralikult</a:t>
            </a:r>
            <a:r>
              <a:rPr lang="en-US" sz="2000" dirty="0">
                <a:latin typeface="+mn-lt"/>
                <a:ea typeface="+mn-ea"/>
                <a:cs typeface="+mn-cs"/>
              </a:rPr>
              <a:t> </a:t>
            </a:r>
            <a:r>
              <a:rPr lang="en-US" sz="2000" dirty="0" err="1">
                <a:latin typeface="+mn-lt"/>
                <a:ea typeface="+mn-ea"/>
                <a:cs typeface="+mn-cs"/>
              </a:rPr>
              <a:t>töödelda</a:t>
            </a:r>
            <a:r>
              <a:rPr lang="en-US" sz="2000" dirty="0">
                <a:latin typeface="+mn-lt"/>
                <a:ea typeface="+mn-ea"/>
                <a:cs typeface="+mn-cs"/>
              </a:rPr>
              <a:t>. </a:t>
            </a:r>
            <a:r>
              <a:rPr lang="en-US" sz="2000" dirty="0" err="1">
                <a:latin typeface="+mn-lt"/>
                <a:ea typeface="+mn-ea"/>
                <a:cs typeface="+mn-cs"/>
              </a:rPr>
              <a:t>ELi</a:t>
            </a:r>
            <a:r>
              <a:rPr lang="en-US" sz="2000" dirty="0">
                <a:latin typeface="+mn-lt"/>
                <a:ea typeface="+mn-ea"/>
                <a:cs typeface="+mn-cs"/>
              </a:rPr>
              <a:t> </a:t>
            </a:r>
            <a:r>
              <a:rPr lang="en-US" sz="2000" dirty="0" err="1">
                <a:latin typeface="+mn-lt"/>
                <a:ea typeface="+mn-ea"/>
                <a:cs typeface="+mn-cs"/>
              </a:rPr>
              <a:t>plastijäätmete</a:t>
            </a:r>
            <a:r>
              <a:rPr lang="en-US" sz="2000" dirty="0">
                <a:latin typeface="+mn-lt"/>
                <a:ea typeface="+mn-ea"/>
                <a:cs typeface="+mn-cs"/>
              </a:rPr>
              <a:t> </a:t>
            </a:r>
            <a:r>
              <a:rPr lang="en-US" sz="2000" dirty="0" err="1">
                <a:latin typeface="+mn-lt"/>
                <a:ea typeface="+mn-ea"/>
                <a:cs typeface="+mn-cs"/>
              </a:rPr>
              <a:t>importimise</a:t>
            </a:r>
            <a:r>
              <a:rPr lang="en-US" sz="2000" dirty="0">
                <a:latin typeface="+mn-lt"/>
                <a:ea typeface="+mn-ea"/>
                <a:cs typeface="+mn-cs"/>
              </a:rPr>
              <a:t> </a:t>
            </a:r>
            <a:r>
              <a:rPr lang="en-US" sz="2000" dirty="0" err="1">
                <a:latin typeface="+mn-lt"/>
                <a:ea typeface="+mn-ea"/>
                <a:cs typeface="+mn-cs"/>
              </a:rPr>
              <a:t>taotlus</a:t>
            </a:r>
            <a:r>
              <a:rPr lang="en-US" sz="2000" dirty="0">
                <a:latin typeface="+mn-lt"/>
                <a:ea typeface="+mn-ea"/>
                <a:cs typeface="+mn-cs"/>
              </a:rPr>
              <a:t> </a:t>
            </a:r>
            <a:r>
              <a:rPr lang="en-US" sz="2000" dirty="0" err="1">
                <a:latin typeface="+mn-lt"/>
                <a:ea typeface="+mn-ea"/>
                <a:cs typeface="+mn-cs"/>
              </a:rPr>
              <a:t>võib</a:t>
            </a:r>
            <a:r>
              <a:rPr lang="en-US" sz="2000" dirty="0">
                <a:latin typeface="+mn-lt"/>
                <a:ea typeface="+mn-ea"/>
                <a:cs typeface="+mn-cs"/>
              </a:rPr>
              <a:t> </a:t>
            </a:r>
            <a:r>
              <a:rPr lang="en-US" sz="2000" dirty="0" err="1">
                <a:latin typeface="+mn-lt"/>
                <a:ea typeface="+mn-ea"/>
                <a:cs typeface="+mn-cs"/>
              </a:rPr>
              <a:t>hõlmata</a:t>
            </a:r>
            <a:r>
              <a:rPr lang="en-US" sz="2000" dirty="0">
                <a:latin typeface="+mn-lt"/>
                <a:ea typeface="+mn-ea"/>
                <a:cs typeface="+mn-cs"/>
              </a:rPr>
              <a:t> </a:t>
            </a:r>
            <a:r>
              <a:rPr lang="en-US" sz="2000" dirty="0" err="1">
                <a:latin typeface="+mn-lt"/>
                <a:ea typeface="+mn-ea"/>
                <a:cs typeface="+mn-cs"/>
              </a:rPr>
              <a:t>ainult</a:t>
            </a:r>
            <a:r>
              <a:rPr lang="en-US" sz="2000" dirty="0">
                <a:latin typeface="+mn-lt"/>
                <a:ea typeface="+mn-ea"/>
                <a:cs typeface="+mn-cs"/>
              </a:rPr>
              <a:t> </a:t>
            </a:r>
            <a:r>
              <a:rPr lang="en-US" sz="2000" dirty="0" err="1">
                <a:latin typeface="+mn-lt"/>
                <a:ea typeface="+mn-ea"/>
                <a:cs typeface="+mn-cs"/>
              </a:rPr>
              <a:t>tavajäätmeid</a:t>
            </a:r>
            <a:r>
              <a:rPr lang="en-US" sz="2000" dirty="0">
                <a:latin typeface="+mn-lt"/>
                <a:ea typeface="+mn-ea"/>
                <a:cs typeface="+mn-cs"/>
              </a:rPr>
              <a:t> (B3011).</a:t>
            </a:r>
            <a:endParaRPr lang="et-EE" sz="2000" dirty="0">
              <a:latin typeface="+mn-lt"/>
              <a:ea typeface="+mn-ea"/>
              <a:cs typeface="+mn-cs"/>
            </a:endParaRPr>
          </a:p>
          <a:p>
            <a:pPr>
              <a:spcBef>
                <a:spcPts val="600"/>
              </a:spcBef>
              <a:spcAft>
                <a:spcPts val="600"/>
              </a:spcAft>
            </a:pPr>
            <a:r>
              <a:rPr lang="en-US" sz="2000" dirty="0" err="1">
                <a:latin typeface="+mn-lt"/>
                <a:ea typeface="+mn-ea"/>
                <a:cs typeface="+mn-cs"/>
              </a:rPr>
              <a:t>Plastijäätmete</a:t>
            </a:r>
            <a:r>
              <a:rPr lang="en-US" sz="2000" dirty="0">
                <a:latin typeface="+mn-lt"/>
                <a:ea typeface="+mn-ea"/>
                <a:cs typeface="+mn-cs"/>
              </a:rPr>
              <a:t> </a:t>
            </a:r>
            <a:r>
              <a:rPr lang="en-US" sz="2000" dirty="0" err="1">
                <a:latin typeface="+mn-lt"/>
                <a:ea typeface="+mn-ea"/>
                <a:cs typeface="+mn-cs"/>
              </a:rPr>
              <a:t>eksportijad</a:t>
            </a:r>
            <a:r>
              <a:rPr lang="en-US" sz="2000" dirty="0">
                <a:latin typeface="+mn-lt"/>
                <a:ea typeface="+mn-ea"/>
                <a:cs typeface="+mn-cs"/>
              </a:rPr>
              <a:t> </a:t>
            </a:r>
            <a:r>
              <a:rPr lang="en-US" sz="2000" dirty="0" err="1">
                <a:latin typeface="+mn-lt"/>
                <a:ea typeface="+mn-ea"/>
                <a:cs typeface="+mn-cs"/>
              </a:rPr>
              <a:t>peavad</a:t>
            </a:r>
            <a:r>
              <a:rPr lang="en-US" sz="2000" dirty="0">
                <a:latin typeface="+mn-lt"/>
                <a:ea typeface="+mn-ea"/>
                <a:cs typeface="+mn-cs"/>
              </a:rPr>
              <a:t> </a:t>
            </a:r>
            <a:r>
              <a:rPr lang="en-US" sz="2000" dirty="0" err="1">
                <a:latin typeface="+mn-lt"/>
                <a:ea typeface="+mn-ea"/>
                <a:cs typeface="+mn-cs"/>
              </a:rPr>
              <a:t>tõendama</a:t>
            </a:r>
            <a:r>
              <a:rPr lang="en-US" sz="2000" dirty="0">
                <a:latin typeface="+mn-lt"/>
                <a:ea typeface="+mn-ea"/>
                <a:cs typeface="+mn-cs"/>
              </a:rPr>
              <a:t>, et </a:t>
            </a:r>
            <a:r>
              <a:rPr lang="en-US" sz="2000" dirty="0" err="1">
                <a:latin typeface="+mn-lt"/>
                <a:ea typeface="+mn-ea"/>
                <a:cs typeface="+mn-cs"/>
              </a:rPr>
              <a:t>jäätmekäitluskohas</a:t>
            </a:r>
            <a:r>
              <a:rPr lang="en-US" sz="2000" dirty="0">
                <a:latin typeface="+mn-lt"/>
                <a:ea typeface="+mn-ea"/>
                <a:cs typeface="+mn-cs"/>
              </a:rPr>
              <a:t> </a:t>
            </a:r>
            <a:r>
              <a:rPr lang="en-US" sz="2000" dirty="0" err="1">
                <a:latin typeface="+mn-lt"/>
                <a:ea typeface="+mn-ea"/>
                <a:cs typeface="+mn-cs"/>
              </a:rPr>
              <a:t>toimub</a:t>
            </a:r>
            <a:r>
              <a:rPr lang="en-US" sz="2000" dirty="0">
                <a:latin typeface="+mn-lt"/>
                <a:ea typeface="+mn-ea"/>
                <a:cs typeface="+mn-cs"/>
              </a:rPr>
              <a:t> </a:t>
            </a:r>
            <a:r>
              <a:rPr lang="en-US" sz="2000" dirty="0" err="1">
                <a:latin typeface="+mn-lt"/>
                <a:ea typeface="+mn-ea"/>
                <a:cs typeface="+mn-cs"/>
              </a:rPr>
              <a:t>nõuetekohane</a:t>
            </a:r>
            <a:r>
              <a:rPr lang="en-US" sz="2000" dirty="0">
                <a:latin typeface="+mn-lt"/>
                <a:ea typeface="+mn-ea"/>
                <a:cs typeface="+mn-cs"/>
              </a:rPr>
              <a:t> jäätmete </a:t>
            </a:r>
            <a:r>
              <a:rPr lang="en-US" sz="2000" dirty="0" err="1">
                <a:latin typeface="+mn-lt"/>
                <a:ea typeface="+mn-ea"/>
                <a:cs typeface="+mn-cs"/>
              </a:rPr>
              <a:t>käitlus</a:t>
            </a:r>
            <a:r>
              <a:rPr lang="en-US" sz="2000" dirty="0">
                <a:latin typeface="+mn-lt"/>
                <a:ea typeface="+mn-ea"/>
                <a:cs typeface="+mn-cs"/>
              </a:rPr>
              <a:t>. </a:t>
            </a:r>
            <a:r>
              <a:rPr lang="en-US" sz="2000" dirty="0" err="1">
                <a:latin typeface="+mn-lt"/>
                <a:ea typeface="+mn-ea"/>
                <a:cs typeface="+mn-cs"/>
              </a:rPr>
              <a:t>Nõuetekohast</a:t>
            </a:r>
            <a:r>
              <a:rPr lang="en-US" sz="2000" dirty="0">
                <a:latin typeface="+mn-lt"/>
                <a:ea typeface="+mn-ea"/>
                <a:cs typeface="+mn-cs"/>
              </a:rPr>
              <a:t> </a:t>
            </a:r>
            <a:r>
              <a:rPr lang="en-US" sz="2000" dirty="0" err="1">
                <a:latin typeface="+mn-lt"/>
                <a:ea typeface="+mn-ea"/>
                <a:cs typeface="+mn-cs"/>
              </a:rPr>
              <a:t>käitlemist</a:t>
            </a:r>
            <a:r>
              <a:rPr lang="en-US" sz="2000" dirty="0">
                <a:latin typeface="+mn-lt"/>
                <a:ea typeface="+mn-ea"/>
                <a:cs typeface="+mn-cs"/>
              </a:rPr>
              <a:t> </a:t>
            </a:r>
            <a:r>
              <a:rPr lang="en-US" sz="2000" dirty="0" err="1">
                <a:latin typeface="+mn-lt"/>
                <a:ea typeface="+mn-ea"/>
                <a:cs typeface="+mn-cs"/>
              </a:rPr>
              <a:t>tõendab</a:t>
            </a:r>
            <a:r>
              <a:rPr lang="en-US" sz="2000" dirty="0">
                <a:latin typeface="+mn-lt"/>
                <a:ea typeface="+mn-ea"/>
                <a:cs typeface="+mn-cs"/>
              </a:rPr>
              <a:t> </a:t>
            </a:r>
            <a:r>
              <a:rPr lang="en-US" sz="2000" dirty="0" err="1">
                <a:latin typeface="+mn-lt"/>
                <a:ea typeface="+mn-ea"/>
                <a:cs typeface="+mn-cs"/>
              </a:rPr>
              <a:t>läbiviidud</a:t>
            </a:r>
            <a:r>
              <a:rPr lang="en-US" sz="2000" dirty="0">
                <a:latin typeface="+mn-lt"/>
                <a:ea typeface="+mn-ea"/>
                <a:cs typeface="+mn-cs"/>
              </a:rPr>
              <a:t> </a:t>
            </a:r>
            <a:r>
              <a:rPr lang="en-US" sz="2000" dirty="0" err="1">
                <a:latin typeface="+mn-lt"/>
                <a:ea typeface="+mn-ea"/>
                <a:cs typeface="+mn-cs"/>
              </a:rPr>
              <a:t>auditeerimine</a:t>
            </a:r>
            <a:r>
              <a:rPr lang="en-US" sz="2000" dirty="0">
                <a:latin typeface="+mn-lt"/>
                <a:ea typeface="+mn-ea"/>
                <a:cs typeface="+mn-cs"/>
              </a:rPr>
              <a:t>. (21.05.2027)</a:t>
            </a:r>
            <a:endParaRPr lang="et-EE" sz="2000" dirty="0">
              <a:latin typeface="+mn-lt"/>
              <a:ea typeface="+mn-ea"/>
              <a:cs typeface="+mn-cs"/>
            </a:endParaRPr>
          </a:p>
          <a:p>
            <a:pPr algn="just"/>
            <a:r>
              <a:rPr lang="et-EE" sz="3200" b="0" i="0" dirty="0">
                <a:solidFill>
                  <a:srgbClr val="333333"/>
                </a:solidFill>
                <a:effectLst/>
                <a:highlight>
                  <a:srgbClr val="FFFFFF"/>
                </a:highlight>
                <a:latin typeface="Times New Roman" panose="02020603050405020304" pitchFamily="18" charset="0"/>
              </a:rPr>
              <a:t>Lisa X, B osa - Kriteeriumid, mille alusel tõendatakse, et käitluskoht käitleb liidust eksporditud jäätmeid keskkonnahoidlikul viisil</a:t>
            </a:r>
          </a:p>
          <a:p>
            <a:pPr marL="0" marR="0" lvl="0" indent="0" algn="l" defTabSz="914400" rtl="0" eaLnBrk="1" fontAlgn="auto" latinLnBrk="0" hangingPunct="1">
              <a:lnSpc>
                <a:spcPct val="100000"/>
              </a:lnSpc>
              <a:spcBef>
                <a:spcPts val="600"/>
              </a:spcBef>
              <a:spcAft>
                <a:spcPts val="600"/>
              </a:spcAft>
              <a:buClrTx/>
              <a:buSzTx/>
              <a:buFontTx/>
              <a:buNone/>
              <a:tabLst/>
              <a:defRPr/>
            </a:pPr>
            <a:r>
              <a:rPr lang="en-US" sz="2000" i="1" dirty="0" err="1">
                <a:latin typeface="+mn-lt"/>
                <a:ea typeface="+mn-ea"/>
                <a:cs typeface="+mn-cs"/>
              </a:rPr>
              <a:t>Puhaste</a:t>
            </a:r>
            <a:r>
              <a:rPr lang="en-US" sz="2000" i="1" dirty="0">
                <a:latin typeface="+mn-lt"/>
                <a:ea typeface="+mn-ea"/>
                <a:cs typeface="+mn-cs"/>
              </a:rPr>
              <a:t>, </a:t>
            </a:r>
            <a:r>
              <a:rPr lang="en-US" sz="2000" i="1" dirty="0" err="1">
                <a:latin typeface="+mn-lt"/>
                <a:ea typeface="+mn-ea"/>
                <a:cs typeface="+mn-cs"/>
              </a:rPr>
              <a:t>mitteohtlike</a:t>
            </a:r>
            <a:r>
              <a:rPr lang="en-US" sz="2000" i="1" dirty="0">
                <a:latin typeface="+mn-lt"/>
                <a:ea typeface="+mn-ea"/>
                <a:cs typeface="+mn-cs"/>
              </a:rPr>
              <a:t> jäätmete (mis on </a:t>
            </a:r>
            <a:r>
              <a:rPr lang="en-US" sz="2000" i="1" dirty="0" err="1">
                <a:latin typeface="+mn-lt"/>
                <a:ea typeface="+mn-ea"/>
                <a:cs typeface="+mn-cs"/>
              </a:rPr>
              <a:t>mõeldud</a:t>
            </a:r>
            <a:r>
              <a:rPr lang="en-US" sz="2000" i="1" dirty="0">
                <a:latin typeface="+mn-lt"/>
                <a:ea typeface="+mn-ea"/>
                <a:cs typeface="+mn-cs"/>
              </a:rPr>
              <a:t> </a:t>
            </a:r>
            <a:r>
              <a:rPr lang="en-US" sz="2000" i="1" dirty="0" err="1">
                <a:latin typeface="+mn-lt"/>
                <a:ea typeface="+mn-ea"/>
                <a:cs typeface="+mn-cs"/>
              </a:rPr>
              <a:t>ringlussevõtuks</a:t>
            </a:r>
            <a:r>
              <a:rPr lang="en-US" sz="2000" i="1" dirty="0">
                <a:latin typeface="+mn-lt"/>
                <a:ea typeface="+mn-ea"/>
                <a:cs typeface="+mn-cs"/>
              </a:rPr>
              <a:t>) (</a:t>
            </a:r>
            <a:r>
              <a:rPr lang="en-US" sz="2000" i="1" u="sng" dirty="0">
                <a:latin typeface="+mn-lt"/>
                <a:ea typeface="+mn-ea"/>
                <a:cs typeface="+mn-cs"/>
              </a:rPr>
              <a:t>B3011) </a:t>
            </a:r>
            <a:r>
              <a:rPr lang="en-US" sz="2000" i="1" dirty="0" err="1">
                <a:latin typeface="+mn-lt"/>
                <a:ea typeface="+mn-ea"/>
                <a:cs typeface="+mn-cs"/>
              </a:rPr>
              <a:t>eksportimine</a:t>
            </a:r>
            <a:r>
              <a:rPr lang="en-US" sz="2000" i="1" dirty="0">
                <a:latin typeface="+mn-lt"/>
                <a:ea typeface="+mn-ea"/>
                <a:cs typeface="+mn-cs"/>
              </a:rPr>
              <a:t> </a:t>
            </a:r>
            <a:r>
              <a:rPr lang="en-US" sz="2000" i="1" dirty="0" err="1">
                <a:latin typeface="+mn-lt"/>
                <a:ea typeface="+mn-ea"/>
                <a:cs typeface="+mn-cs"/>
              </a:rPr>
              <a:t>EList</a:t>
            </a:r>
            <a:r>
              <a:rPr lang="en-US" sz="2000" i="1" dirty="0">
                <a:latin typeface="+mn-lt"/>
                <a:ea typeface="+mn-ea"/>
                <a:cs typeface="+mn-cs"/>
              </a:rPr>
              <a:t> OECD-</a:t>
            </a:r>
            <a:r>
              <a:rPr lang="en-US" sz="2000" i="1" dirty="0" err="1">
                <a:latin typeface="+mn-lt"/>
                <a:ea typeface="+mn-ea"/>
                <a:cs typeface="+mn-cs"/>
              </a:rPr>
              <a:t>välistesse</a:t>
            </a:r>
            <a:r>
              <a:rPr lang="en-US" sz="2000" i="1" dirty="0">
                <a:latin typeface="+mn-lt"/>
                <a:ea typeface="+mn-ea"/>
                <a:cs typeface="+mn-cs"/>
              </a:rPr>
              <a:t> </a:t>
            </a:r>
            <a:r>
              <a:rPr lang="en-US" sz="2000" i="1" dirty="0" err="1">
                <a:latin typeface="+mn-lt"/>
                <a:ea typeface="+mn-ea"/>
                <a:cs typeface="+mn-cs"/>
              </a:rPr>
              <a:t>riikidesse</a:t>
            </a:r>
            <a:r>
              <a:rPr lang="en-US" sz="2000" i="1" dirty="0">
                <a:latin typeface="+mn-lt"/>
                <a:ea typeface="+mn-ea"/>
                <a:cs typeface="+mn-cs"/>
              </a:rPr>
              <a:t> on </a:t>
            </a:r>
            <a:r>
              <a:rPr lang="en-US" sz="2000" i="1" dirty="0" err="1">
                <a:latin typeface="+mn-lt"/>
                <a:ea typeface="+mn-ea"/>
                <a:cs typeface="+mn-cs"/>
              </a:rPr>
              <a:t>lubatud</a:t>
            </a:r>
            <a:r>
              <a:rPr lang="en-US" sz="2000" i="1" dirty="0">
                <a:latin typeface="+mn-lt"/>
                <a:ea typeface="+mn-ea"/>
                <a:cs typeface="+mn-cs"/>
              </a:rPr>
              <a:t> </a:t>
            </a:r>
            <a:r>
              <a:rPr lang="en-US" sz="2000" i="1" dirty="0" err="1">
                <a:latin typeface="+mn-lt"/>
                <a:ea typeface="+mn-ea"/>
                <a:cs typeface="+mn-cs"/>
              </a:rPr>
              <a:t>ainult</a:t>
            </a:r>
            <a:r>
              <a:rPr lang="en-US" sz="2000" i="1" dirty="0">
                <a:latin typeface="+mn-lt"/>
                <a:ea typeface="+mn-ea"/>
                <a:cs typeface="+mn-cs"/>
              </a:rPr>
              <a:t> </a:t>
            </a:r>
            <a:r>
              <a:rPr lang="en-US" sz="2000" i="1" dirty="0" err="1">
                <a:latin typeface="+mn-lt"/>
                <a:ea typeface="+mn-ea"/>
                <a:cs typeface="+mn-cs"/>
              </a:rPr>
              <a:t>eritingimustel</a:t>
            </a:r>
            <a:r>
              <a:rPr lang="en-US" sz="2000" i="1" dirty="0">
                <a:latin typeface="+mn-lt"/>
                <a:ea typeface="+mn-ea"/>
                <a:cs typeface="+mn-cs"/>
              </a:rPr>
              <a:t>. </a:t>
            </a:r>
            <a:r>
              <a:rPr lang="en-US" sz="2000" i="1" dirty="0" err="1">
                <a:latin typeface="+mn-lt"/>
                <a:ea typeface="+mn-ea"/>
                <a:cs typeface="+mn-cs"/>
              </a:rPr>
              <a:t>Importiv</a:t>
            </a:r>
            <a:r>
              <a:rPr lang="en-US" sz="2000" i="1" dirty="0">
                <a:latin typeface="+mn-lt"/>
                <a:ea typeface="+mn-ea"/>
                <a:cs typeface="+mn-cs"/>
              </a:rPr>
              <a:t> </a:t>
            </a:r>
            <a:r>
              <a:rPr lang="en-US" sz="2000" i="1" dirty="0" err="1">
                <a:latin typeface="+mn-lt"/>
                <a:ea typeface="+mn-ea"/>
                <a:cs typeface="+mn-cs"/>
              </a:rPr>
              <a:t>riik</a:t>
            </a:r>
            <a:r>
              <a:rPr lang="en-US" sz="2000" i="1" dirty="0">
                <a:latin typeface="+mn-lt"/>
                <a:ea typeface="+mn-ea"/>
                <a:cs typeface="+mn-cs"/>
              </a:rPr>
              <a:t> </a:t>
            </a:r>
            <a:r>
              <a:rPr lang="en-US" sz="2000" i="1" dirty="0" err="1">
                <a:latin typeface="+mn-lt"/>
                <a:ea typeface="+mn-ea"/>
                <a:cs typeface="+mn-cs"/>
              </a:rPr>
              <a:t>peab</a:t>
            </a:r>
            <a:r>
              <a:rPr lang="en-US" sz="2000" i="1" dirty="0">
                <a:latin typeface="+mn-lt"/>
                <a:ea typeface="+mn-ea"/>
                <a:cs typeface="+mn-cs"/>
              </a:rPr>
              <a:t> </a:t>
            </a:r>
            <a:r>
              <a:rPr lang="en-US" sz="2000" i="1" dirty="0" err="1">
                <a:latin typeface="+mn-lt"/>
                <a:ea typeface="+mn-ea"/>
                <a:cs typeface="+mn-cs"/>
              </a:rPr>
              <a:t>Euroopa</a:t>
            </a:r>
            <a:r>
              <a:rPr lang="en-US" sz="2000" i="1" dirty="0">
                <a:latin typeface="+mn-lt"/>
                <a:ea typeface="+mn-ea"/>
                <a:cs typeface="+mn-cs"/>
              </a:rPr>
              <a:t> </a:t>
            </a:r>
            <a:r>
              <a:rPr lang="en-US" sz="2000" i="1" dirty="0" err="1">
                <a:latin typeface="+mn-lt"/>
                <a:ea typeface="+mn-ea"/>
                <a:cs typeface="+mn-cs"/>
              </a:rPr>
              <a:t>Komisjonile</a:t>
            </a:r>
            <a:r>
              <a:rPr lang="en-US" sz="2000" i="1" dirty="0">
                <a:latin typeface="+mn-lt"/>
                <a:ea typeface="+mn-ea"/>
                <a:cs typeface="+mn-cs"/>
              </a:rPr>
              <a:t> </a:t>
            </a:r>
            <a:r>
              <a:rPr lang="en-US" sz="2000" i="1" dirty="0" err="1">
                <a:latin typeface="+mn-lt"/>
                <a:ea typeface="+mn-ea"/>
                <a:cs typeface="+mn-cs"/>
              </a:rPr>
              <a:t>teatama</a:t>
            </a:r>
            <a:r>
              <a:rPr lang="en-US" sz="2000" i="1" dirty="0">
                <a:latin typeface="+mn-lt"/>
                <a:ea typeface="+mn-ea"/>
                <a:cs typeface="+mn-cs"/>
              </a:rPr>
              <a:t>, </a:t>
            </a:r>
            <a:r>
              <a:rPr lang="en-US" sz="2000" i="1" dirty="0" err="1">
                <a:latin typeface="+mn-lt"/>
                <a:ea typeface="+mn-ea"/>
                <a:cs typeface="+mn-cs"/>
              </a:rPr>
              <a:t>milliseid</a:t>
            </a:r>
            <a:r>
              <a:rPr lang="en-US" sz="2000" i="1" dirty="0">
                <a:latin typeface="+mn-lt"/>
                <a:ea typeface="+mn-ea"/>
                <a:cs typeface="+mn-cs"/>
              </a:rPr>
              <a:t> </a:t>
            </a:r>
            <a:r>
              <a:rPr lang="en-US" sz="2000" i="1" dirty="0" err="1">
                <a:latin typeface="+mn-lt"/>
                <a:ea typeface="+mn-ea"/>
                <a:cs typeface="+mn-cs"/>
              </a:rPr>
              <a:t>eeskirju</a:t>
            </a:r>
            <a:r>
              <a:rPr lang="en-US" sz="2000" i="1" dirty="0">
                <a:latin typeface="+mn-lt"/>
                <a:ea typeface="+mn-ea"/>
                <a:cs typeface="+mn-cs"/>
              </a:rPr>
              <a:t> </a:t>
            </a:r>
            <a:r>
              <a:rPr lang="en-US" sz="2000" i="1" dirty="0" err="1">
                <a:latin typeface="+mn-lt"/>
                <a:ea typeface="+mn-ea"/>
                <a:cs typeface="+mn-cs"/>
              </a:rPr>
              <a:t>sellise</a:t>
            </a:r>
            <a:r>
              <a:rPr lang="en-US" sz="2000" i="1" dirty="0">
                <a:latin typeface="+mn-lt"/>
                <a:ea typeface="+mn-ea"/>
                <a:cs typeface="+mn-cs"/>
              </a:rPr>
              <a:t> </a:t>
            </a:r>
            <a:r>
              <a:rPr lang="en-US" sz="2000" i="1" dirty="0" err="1">
                <a:latin typeface="+mn-lt"/>
                <a:ea typeface="+mn-ea"/>
                <a:cs typeface="+mn-cs"/>
              </a:rPr>
              <a:t>impordi</a:t>
            </a:r>
            <a:r>
              <a:rPr lang="en-US" sz="2000" i="1" dirty="0">
                <a:latin typeface="+mn-lt"/>
                <a:ea typeface="+mn-ea"/>
                <a:cs typeface="+mn-cs"/>
              </a:rPr>
              <a:t> </a:t>
            </a:r>
            <a:r>
              <a:rPr lang="en-US" sz="2000" i="1" dirty="0" err="1">
                <a:latin typeface="+mn-lt"/>
                <a:ea typeface="+mn-ea"/>
                <a:cs typeface="+mn-cs"/>
              </a:rPr>
              <a:t>suhtes</a:t>
            </a:r>
            <a:r>
              <a:rPr lang="en-US" sz="2000" i="1" dirty="0">
                <a:latin typeface="+mn-lt"/>
                <a:ea typeface="+mn-ea"/>
                <a:cs typeface="+mn-cs"/>
              </a:rPr>
              <a:t> </a:t>
            </a:r>
            <a:r>
              <a:rPr lang="en-US" sz="2000" i="1" dirty="0" err="1">
                <a:latin typeface="+mn-lt"/>
                <a:ea typeface="+mn-ea"/>
                <a:cs typeface="+mn-cs"/>
              </a:rPr>
              <a:t>kohaldatakse</a:t>
            </a:r>
            <a:r>
              <a:rPr lang="en-US" sz="2000" i="1" dirty="0">
                <a:latin typeface="+mn-lt"/>
                <a:ea typeface="+mn-ea"/>
                <a:cs typeface="+mn-cs"/>
              </a:rPr>
              <a:t> (</a:t>
            </a:r>
            <a:r>
              <a:rPr lang="en-US" sz="2000" i="1" dirty="0" err="1">
                <a:latin typeface="+mn-lt"/>
                <a:ea typeface="+mn-ea"/>
                <a:cs typeface="+mn-cs"/>
              </a:rPr>
              <a:t>vt</a:t>
            </a:r>
            <a:r>
              <a:rPr lang="en-US" sz="2000" i="1" dirty="0">
                <a:latin typeface="+mn-lt"/>
                <a:ea typeface="+mn-ea"/>
                <a:cs typeface="+mn-cs"/>
              </a:rPr>
              <a:t> </a:t>
            </a:r>
            <a:r>
              <a:rPr lang="en-US" sz="2000" i="1" dirty="0" err="1">
                <a:latin typeface="+mn-lt"/>
                <a:ea typeface="+mn-ea"/>
                <a:cs typeface="+mn-cs"/>
              </a:rPr>
              <a:t>komisjoni</a:t>
            </a:r>
            <a:r>
              <a:rPr lang="en-US" sz="2000" i="1" dirty="0">
                <a:latin typeface="+mn-lt"/>
                <a:ea typeface="+mn-ea"/>
                <a:cs typeface="+mn-cs"/>
              </a:rPr>
              <a:t> </a:t>
            </a:r>
            <a:r>
              <a:rPr lang="en-US" sz="2000" i="1" dirty="0" err="1">
                <a:latin typeface="+mn-lt"/>
                <a:ea typeface="+mn-ea"/>
                <a:cs typeface="+mn-cs"/>
              </a:rPr>
              <a:t>määrus</a:t>
            </a:r>
            <a:r>
              <a:rPr lang="en-US" sz="2000" i="1" dirty="0">
                <a:latin typeface="+mn-lt"/>
                <a:ea typeface="+mn-ea"/>
                <a:cs typeface="+mn-cs"/>
              </a:rPr>
              <a:t> 1418/2007).</a:t>
            </a:r>
          </a:p>
          <a:p>
            <a:pPr>
              <a:spcBef>
                <a:spcPts val="600"/>
              </a:spcBef>
              <a:spcAft>
                <a:spcPts val="600"/>
              </a:spcAft>
            </a:pPr>
            <a:endParaRPr lang="en-US" sz="2000" dirty="0">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latin typeface="+mn-lt"/>
              <a:ea typeface="+mn-ea"/>
              <a:cs typeface="+mn-cs"/>
            </a:endParaRPr>
          </a:p>
          <a:p>
            <a:endParaRPr lang="et-EE" sz="2000" dirty="0"/>
          </a:p>
          <a:p>
            <a:pPr algn="l">
              <a:buFont typeface="Arial" panose="020B0604020202020204" pitchFamily="34" charset="0"/>
              <a:buChar char="•"/>
            </a:pPr>
            <a:r>
              <a:rPr lang="en-US" sz="3200" b="0" i="0" u="sng" dirty="0">
                <a:solidFill>
                  <a:srgbClr val="26324B"/>
                </a:solidFill>
                <a:effectLst/>
                <a:latin typeface="arial" panose="020B0604020202020204" pitchFamily="34" charset="0"/>
                <a:hlinkClick r:id="rId3"/>
              </a:rPr>
              <a:t>New Waste Shipments Regulation</a:t>
            </a:r>
            <a:r>
              <a:rPr lang="en-US" sz="3200" b="0" i="0" dirty="0">
                <a:solidFill>
                  <a:srgbClr val="26324B"/>
                </a:solidFill>
                <a:effectLst/>
                <a:latin typeface="arial" panose="020B0604020202020204" pitchFamily="34" charset="0"/>
              </a:rPr>
              <a:t> (2024)</a:t>
            </a:r>
          </a:p>
          <a:p>
            <a:pPr algn="l">
              <a:buFont typeface="Arial" panose="020B0604020202020204" pitchFamily="34" charset="0"/>
              <a:buChar char="•"/>
            </a:pPr>
            <a:r>
              <a:rPr lang="en-US" sz="3200" b="0" i="0" u="sng" dirty="0">
                <a:solidFill>
                  <a:srgbClr val="26324B"/>
                </a:solidFill>
                <a:effectLst/>
                <a:latin typeface="arial" panose="020B0604020202020204" pitchFamily="34" charset="0"/>
                <a:hlinkClick r:id="rId4"/>
              </a:rPr>
              <a:t>Waste Shipments Regulation</a:t>
            </a:r>
            <a:r>
              <a:rPr lang="en-US" sz="3200" b="0" i="0" dirty="0">
                <a:solidFill>
                  <a:srgbClr val="26324B"/>
                </a:solidFill>
                <a:effectLst/>
                <a:latin typeface="arial" panose="020B0604020202020204" pitchFamily="34" charset="0"/>
              </a:rPr>
              <a:t> (2006)</a:t>
            </a:r>
          </a:p>
          <a:p>
            <a:pPr algn="l">
              <a:buFont typeface="Arial" panose="020B0604020202020204" pitchFamily="34" charset="0"/>
              <a:buChar char="•"/>
            </a:pPr>
            <a:r>
              <a:rPr lang="en-US" sz="3200" b="0" i="0" u="sng" dirty="0">
                <a:solidFill>
                  <a:srgbClr val="26324B"/>
                </a:solidFill>
                <a:effectLst/>
                <a:latin typeface="arial" panose="020B0604020202020204" pitchFamily="34" charset="0"/>
                <a:hlinkClick r:id="rId5"/>
              </a:rPr>
              <a:t>Waste Shipments Regulation (consolidated version 2006)</a:t>
            </a:r>
            <a:endParaRPr lang="en-US" sz="3200" b="0" i="0" dirty="0">
              <a:solidFill>
                <a:srgbClr val="26324B"/>
              </a:solidFill>
              <a:effectLst/>
              <a:latin typeface="arial" panose="020B0604020202020204" pitchFamily="34" charset="0"/>
            </a:endParaRPr>
          </a:p>
          <a:p>
            <a:pPr algn="l">
              <a:buFont typeface="Arial" panose="020B0604020202020204" pitchFamily="34" charset="0"/>
              <a:buChar char="•"/>
            </a:pPr>
            <a:r>
              <a:rPr lang="en-US" sz="3200" b="0" i="0" u="sng" dirty="0">
                <a:solidFill>
                  <a:srgbClr val="26324B"/>
                </a:solidFill>
                <a:effectLst/>
                <a:latin typeface="arial" panose="020B0604020202020204" pitchFamily="34" charset="0"/>
                <a:hlinkClick r:id="rId6"/>
              </a:rPr>
              <a:t>Regulation (EU) 2021/1840</a:t>
            </a:r>
            <a:r>
              <a:rPr lang="en-US" sz="3200" b="0" i="0" dirty="0">
                <a:solidFill>
                  <a:srgbClr val="26324B"/>
                </a:solidFill>
                <a:effectLst/>
                <a:latin typeface="arial" panose="020B0604020202020204" pitchFamily="34" charset="0"/>
              </a:rPr>
              <a:t>, updating </a:t>
            </a:r>
            <a:r>
              <a:rPr lang="en-US" sz="3200" b="0" i="0" u="sng" dirty="0">
                <a:solidFill>
                  <a:srgbClr val="26324B"/>
                </a:solidFill>
                <a:effectLst/>
                <a:latin typeface="arial" panose="020B0604020202020204" pitchFamily="34" charset="0"/>
                <a:hlinkClick r:id="rId7"/>
              </a:rPr>
              <a:t>Regulation (EC) No 1418/2007</a:t>
            </a:r>
            <a:r>
              <a:rPr lang="en-US" sz="3200" b="0" i="0" dirty="0">
                <a:solidFill>
                  <a:srgbClr val="26324B"/>
                </a:solidFill>
                <a:effectLst/>
                <a:latin typeface="arial" panose="020B0604020202020204" pitchFamily="34" charset="0"/>
              </a:rPr>
              <a:t> on the export of green-listed waste to non-OECD countries </a:t>
            </a:r>
          </a:p>
          <a:p>
            <a:pPr algn="l">
              <a:buFont typeface="Arial" panose="020B0604020202020204" pitchFamily="34" charset="0"/>
              <a:buChar char="•"/>
            </a:pPr>
            <a:r>
              <a:rPr lang="en-US" sz="3200" b="0" i="0" u="sng" dirty="0">
                <a:solidFill>
                  <a:srgbClr val="26324B"/>
                </a:solidFill>
                <a:effectLst/>
                <a:latin typeface="arial" panose="020B0604020202020204" pitchFamily="34" charset="0"/>
                <a:hlinkClick r:id="rId8"/>
              </a:rPr>
              <a:t>Implementing act setting out a preliminary correlation table between customs and waste codes</a:t>
            </a:r>
            <a:r>
              <a:rPr lang="en-US" sz="3200" b="0" i="0" dirty="0">
                <a:solidFill>
                  <a:srgbClr val="26324B"/>
                </a:solidFill>
                <a:effectLst/>
                <a:latin typeface="arial" panose="020B0604020202020204" pitchFamily="34" charset="0"/>
              </a:rPr>
              <a:t> – to help customs officials identify potential waste streams.</a:t>
            </a:r>
          </a:p>
          <a:p>
            <a:pPr algn="l">
              <a:buFont typeface="Arial" panose="020B0604020202020204" pitchFamily="34" charset="0"/>
              <a:buChar char="•"/>
            </a:pPr>
            <a:r>
              <a:rPr lang="en-US" sz="3200" b="0" i="0" u="sng" dirty="0">
                <a:solidFill>
                  <a:srgbClr val="26324B"/>
                </a:solidFill>
                <a:effectLst/>
                <a:latin typeface="arial" panose="020B0604020202020204" pitchFamily="34" charset="0"/>
                <a:hlinkClick r:id="rId9"/>
              </a:rPr>
              <a:t>Delegated regulation on plastic waste shipments</a:t>
            </a:r>
            <a:r>
              <a:rPr lang="en-US" sz="3200" b="0" i="0" dirty="0">
                <a:solidFill>
                  <a:srgbClr val="26324B"/>
                </a:solidFill>
                <a:effectLst/>
                <a:latin typeface="arial" panose="020B0604020202020204" pitchFamily="34" charset="0"/>
              </a:rPr>
              <a:t> (2020)</a:t>
            </a:r>
          </a:p>
          <a:p>
            <a:endParaRPr lang="et-EE" sz="2000" dirty="0"/>
          </a:p>
        </p:txBody>
      </p:sp>
      <p:sp>
        <p:nvSpPr>
          <p:cNvPr id="4" name="Slaidinumbri kohatäide 3"/>
          <p:cNvSpPr>
            <a:spLocks noGrp="1"/>
          </p:cNvSpPr>
          <p:nvPr>
            <p:ph type="sldNum" sz="quarter" idx="5"/>
          </p:nvPr>
        </p:nvSpPr>
        <p:spPr/>
        <p:txBody>
          <a:bodyPr/>
          <a:lstStyle/>
          <a:p>
            <a:fld id="{B5CEBE0C-0CAA-4665-A5AF-FE93B2CB75D3}" type="slidenum">
              <a:rPr lang="et-EE" smtClean="0"/>
              <a:t>11</a:t>
            </a:fld>
            <a:endParaRPr lang="et-EE"/>
          </a:p>
        </p:txBody>
      </p:sp>
    </p:spTree>
    <p:extLst>
      <p:ext uri="{BB962C8B-B14F-4D97-AF65-F5344CB8AC3E}">
        <p14:creationId xmlns:p14="http://schemas.microsoft.com/office/powerpoint/2010/main" val="1710227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2000" dirty="0"/>
              <a:t>Sõltuvalt plastijäätmete liigist ja sihtkohast (ELi-sisene, OECD, OECD-väline) kohaldatakse erinevaid menetlusi.</a:t>
            </a:r>
          </a:p>
          <a:p>
            <a:r>
              <a:rPr lang="fr-FR" sz="3200" dirty="0">
                <a:hlinkClick r:id="rId3"/>
              </a:rPr>
              <a:t>EUR-Lex - 02007R1418-20220402 - EN - EUR-Lex (europa.eu)</a:t>
            </a:r>
            <a:endParaRPr lang="et-EE" sz="2000" dirty="0"/>
          </a:p>
          <a:p>
            <a:r>
              <a:rPr lang="en-US" sz="2000" dirty="0"/>
              <a:t>“prior notification and consent procedure”. </a:t>
            </a:r>
            <a:endParaRPr lang="et-EE" sz="2000" dirty="0"/>
          </a:p>
          <a:p>
            <a:r>
              <a:rPr lang="et-EE" sz="2000" u="sng" dirty="0"/>
              <a:t>1418/2007 – kehtib kuni 21.05.2027</a:t>
            </a:r>
          </a:p>
        </p:txBody>
      </p:sp>
      <p:sp>
        <p:nvSpPr>
          <p:cNvPr id="4" name="Slaidinumbri kohatäide 3"/>
          <p:cNvSpPr>
            <a:spLocks noGrp="1"/>
          </p:cNvSpPr>
          <p:nvPr>
            <p:ph type="sldNum" sz="quarter" idx="5"/>
          </p:nvPr>
        </p:nvSpPr>
        <p:spPr/>
        <p:txBody>
          <a:bodyPr/>
          <a:lstStyle/>
          <a:p>
            <a:fld id="{B5CEBE0C-0CAA-4665-A5AF-FE93B2CB75D3}" type="slidenum">
              <a:rPr lang="et-EE" smtClean="0"/>
              <a:t>12</a:t>
            </a:fld>
            <a:endParaRPr lang="et-EE"/>
          </a:p>
        </p:txBody>
      </p:sp>
    </p:spTree>
    <p:extLst>
      <p:ext uri="{BB962C8B-B14F-4D97-AF65-F5344CB8AC3E}">
        <p14:creationId xmlns:p14="http://schemas.microsoft.com/office/powerpoint/2010/main" val="519589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sz="2000" dirty="0"/>
          </a:p>
        </p:txBody>
      </p:sp>
      <p:sp>
        <p:nvSpPr>
          <p:cNvPr id="4" name="Slaidinumbri kohatäide 3"/>
          <p:cNvSpPr>
            <a:spLocks noGrp="1"/>
          </p:cNvSpPr>
          <p:nvPr>
            <p:ph type="sldNum" sz="quarter" idx="5"/>
          </p:nvPr>
        </p:nvSpPr>
        <p:spPr/>
        <p:txBody>
          <a:bodyPr/>
          <a:lstStyle/>
          <a:p>
            <a:fld id="{B5CEBE0C-0CAA-4665-A5AF-FE93B2CB75D3}" type="slidenum">
              <a:rPr lang="et-EE" smtClean="0"/>
              <a:t>13</a:t>
            </a:fld>
            <a:endParaRPr lang="et-EE"/>
          </a:p>
        </p:txBody>
      </p:sp>
    </p:spTree>
    <p:extLst>
      <p:ext uri="{BB962C8B-B14F-4D97-AF65-F5344CB8AC3E}">
        <p14:creationId xmlns:p14="http://schemas.microsoft.com/office/powerpoint/2010/main" val="3350796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2000" dirty="0"/>
              <a:t>Artikkel 46 – eksportijate kohustused, auditi kohustus</a:t>
            </a:r>
            <a:endParaRPr lang="et-EE" sz="2000" b="0" i="0" dirty="0">
              <a:solidFill>
                <a:schemeClr val="tx1"/>
              </a:solidFill>
              <a:effectLst/>
              <a:latin typeface="+mn-lt"/>
            </a:endParaRPr>
          </a:p>
          <a:p>
            <a:r>
              <a:rPr lang="et-EE" sz="3200" b="0" i="1" dirty="0">
                <a:solidFill>
                  <a:srgbClr val="333333"/>
                </a:solidFill>
                <a:effectLst/>
                <a:highlight>
                  <a:srgbClr val="FFFFFF"/>
                </a:highlight>
                <a:latin typeface="Times New Roman" panose="02020603050405020304" pitchFamily="18" charset="0"/>
              </a:rPr>
              <a:t>Artikkel 46 (</a:t>
            </a:r>
            <a:r>
              <a:rPr lang="et-EE" sz="3200" b="1" i="0" dirty="0">
                <a:solidFill>
                  <a:srgbClr val="333333"/>
                </a:solidFill>
                <a:effectLst/>
                <a:highlight>
                  <a:srgbClr val="FFFFFF"/>
                </a:highlight>
                <a:latin typeface="Times New Roman" panose="02020603050405020304" pitchFamily="18" charset="0"/>
              </a:rPr>
              <a:t>Eksportijate kohustused) </a:t>
            </a:r>
          </a:p>
          <a:p>
            <a:pPr algn="just"/>
            <a:r>
              <a:rPr lang="et-EE" sz="3200" b="0" i="0" dirty="0">
                <a:solidFill>
                  <a:srgbClr val="333333"/>
                </a:solidFill>
                <a:effectLst/>
                <a:highlight>
                  <a:srgbClr val="FFFFFF"/>
                </a:highlight>
                <a:latin typeface="Times New Roman" panose="02020603050405020304" pitchFamily="18" charset="0"/>
              </a:rPr>
              <a:t>1.   Teataja või vedu korraldav isik võib eksportida jäätmeid liidust välja üksnes juhul, kui ta suudab tõendada, et sihtriigis jäätmeid vastu võtvad käitluskohad käitlevad neid keskkonnahoidlikult, nagu on osutatud artiklis 59. (keskkonnahoidlik käitlemine)</a:t>
            </a:r>
          </a:p>
          <a:p>
            <a:endParaRPr lang="et-EE" sz="2000" dirty="0"/>
          </a:p>
        </p:txBody>
      </p:sp>
      <p:sp>
        <p:nvSpPr>
          <p:cNvPr id="4" name="Slaidinumbri kohatäide 3"/>
          <p:cNvSpPr>
            <a:spLocks noGrp="1"/>
          </p:cNvSpPr>
          <p:nvPr>
            <p:ph type="sldNum" sz="quarter" idx="5"/>
          </p:nvPr>
        </p:nvSpPr>
        <p:spPr/>
        <p:txBody>
          <a:bodyPr/>
          <a:lstStyle/>
          <a:p>
            <a:fld id="{B5CEBE0C-0CAA-4665-A5AF-FE93B2CB75D3}" type="slidenum">
              <a:rPr lang="et-EE" smtClean="0"/>
              <a:t>14</a:t>
            </a:fld>
            <a:endParaRPr lang="et-EE"/>
          </a:p>
        </p:txBody>
      </p:sp>
    </p:spTree>
    <p:extLst>
      <p:ext uri="{BB962C8B-B14F-4D97-AF65-F5344CB8AC3E}">
        <p14:creationId xmlns:p14="http://schemas.microsoft.com/office/powerpoint/2010/main" val="20352001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algn="just"/>
            <a:r>
              <a:rPr lang="et-EE" sz="3200" dirty="0">
                <a:effectLst/>
              </a:rPr>
              <a:t>Teataja esitab teatamisdokumendile lisatud dokumentaalsed tõendid selle kohta, et käitluskohas, kuhu jäätmeid eksporditakse, on läbi viidud artikli 46 lõikes 3 osutatud audit, välja arvatud juhul, kui kohaldatakse artikli 46 lõikes 11 sätestatud erandit;</a:t>
            </a:r>
          </a:p>
          <a:p>
            <a:endParaRPr lang="et-EE" sz="3200" u="sng" dirty="0"/>
          </a:p>
          <a:p>
            <a:r>
              <a:rPr lang="et-EE" sz="3200" u="sng" dirty="0"/>
              <a:t>Erand (Artikkel 46, lõige 11): </a:t>
            </a:r>
            <a:r>
              <a:rPr lang="et-EE" sz="4400" b="0" i="0" u="sng" dirty="0">
                <a:solidFill>
                  <a:srgbClr val="333333"/>
                </a:solidFill>
                <a:effectLst/>
                <a:highlight>
                  <a:srgbClr val="FFFFFF"/>
                </a:highlight>
                <a:latin typeface="Times New Roman" panose="02020603050405020304" pitchFamily="18" charset="0"/>
              </a:rPr>
              <a:t> Kui liidu ja sellise kolmanda riigi vahel, mille suhtes kohaldatakse OECD otsust, on sõlmitud rahvusvaheline leping, milles tunnistatakse, et kõnealuse kolmanda riigi käitluskohad käitlevad jäätmeid keskkonnahoidlikult, nagu on osutatud artiklis 59, ja kooskõlas X lisa B osas sätestatud kriteeriumidega, vabastatakse teatajad või vedu korraldavad isikud, kes kavatsevad jäätmeid sellesse kolmandasse riiki eksportida, lõigetes 3–7 ja lõikes 9 sätestatud auditeerimise kohustustest.</a:t>
            </a:r>
            <a:endParaRPr lang="et-EE" sz="3200" b="0" i="0" u="sng" dirty="0">
              <a:solidFill>
                <a:srgbClr val="333333"/>
              </a:solidFill>
              <a:effectLst/>
              <a:highlight>
                <a:srgbClr val="FFFFFF"/>
              </a:highlight>
              <a:latin typeface="Times New Roman" panose="02020603050405020304" pitchFamily="18" charset="0"/>
            </a:endParaRPr>
          </a:p>
          <a:p>
            <a:endParaRPr lang="et-EE" sz="3200" dirty="0"/>
          </a:p>
          <a:p>
            <a:r>
              <a:rPr lang="et-EE" sz="2000" dirty="0"/>
              <a:t>Artikkel 44, Artikkel 46 – eksportijate kohustused, auditi kohustus</a:t>
            </a:r>
            <a:endParaRPr lang="et-EE" sz="2000" b="0" i="0" dirty="0">
              <a:solidFill>
                <a:schemeClr val="tx1"/>
              </a:solidFill>
              <a:effectLst/>
              <a:latin typeface="+mn-lt"/>
            </a:endParaRPr>
          </a:p>
          <a:p>
            <a:pPr algn="just"/>
            <a:r>
              <a:rPr lang="et-EE" sz="3200" b="0" i="0" dirty="0">
                <a:solidFill>
                  <a:srgbClr val="333333"/>
                </a:solidFill>
                <a:effectLst/>
                <a:highlight>
                  <a:srgbClr val="FFFFFF"/>
                </a:highlight>
                <a:latin typeface="Times New Roman" panose="02020603050405020304" pitchFamily="18" charset="0"/>
              </a:rPr>
              <a:t>1.   Teataja või vedu korraldav isik võib eksportida jäätmeid liidust välja üksnes juhul, kui ta suudab tõendada, et sihtriigis jäätmeid vastu võtvad käitluskohad käitlevad neid keskkonnahoidlikult, nagu on osutatud artiklis 59. (keskkonnahoidlik käitlemine)</a:t>
            </a:r>
          </a:p>
        </p:txBody>
      </p:sp>
      <p:sp>
        <p:nvSpPr>
          <p:cNvPr id="4" name="Slaidinumbri kohatäide 3"/>
          <p:cNvSpPr>
            <a:spLocks noGrp="1"/>
          </p:cNvSpPr>
          <p:nvPr>
            <p:ph type="sldNum" sz="quarter" idx="5"/>
          </p:nvPr>
        </p:nvSpPr>
        <p:spPr/>
        <p:txBody>
          <a:bodyPr/>
          <a:lstStyle/>
          <a:p>
            <a:fld id="{B5CEBE0C-0CAA-4665-A5AF-FE93B2CB75D3}" type="slidenum">
              <a:rPr lang="et-EE" smtClean="0"/>
              <a:t>15</a:t>
            </a:fld>
            <a:endParaRPr lang="et-EE"/>
          </a:p>
        </p:txBody>
      </p:sp>
    </p:spTree>
    <p:extLst>
      <p:ext uri="{BB962C8B-B14F-4D97-AF65-F5344CB8AC3E}">
        <p14:creationId xmlns:p14="http://schemas.microsoft.com/office/powerpoint/2010/main" val="10221669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3200" b="0" i="0" dirty="0">
                <a:solidFill>
                  <a:srgbClr val="333333"/>
                </a:solidFill>
                <a:effectLst/>
                <a:highlight>
                  <a:srgbClr val="FFFFFF"/>
                </a:highlight>
                <a:latin typeface="Times New Roman" panose="02020603050405020304" pitchFamily="18" charset="0"/>
              </a:rPr>
              <a:t>kohaldatakse </a:t>
            </a:r>
            <a:r>
              <a:rPr lang="et-EE" sz="3200" b="0" i="1" dirty="0" err="1">
                <a:solidFill>
                  <a:srgbClr val="333333"/>
                </a:solidFill>
                <a:effectLst/>
                <a:highlight>
                  <a:srgbClr val="FFFFFF"/>
                </a:highlight>
                <a:latin typeface="Times New Roman" panose="02020603050405020304" pitchFamily="18" charset="0"/>
              </a:rPr>
              <a:t>mutatis</a:t>
            </a:r>
            <a:r>
              <a:rPr lang="et-EE" sz="3200" b="0" i="1" dirty="0">
                <a:solidFill>
                  <a:srgbClr val="333333"/>
                </a:solidFill>
                <a:effectLst/>
                <a:highlight>
                  <a:srgbClr val="FFFFFF"/>
                </a:highlight>
                <a:latin typeface="Times New Roman" panose="02020603050405020304" pitchFamily="18" charset="0"/>
              </a:rPr>
              <a:t> mutandis</a:t>
            </a:r>
            <a:r>
              <a:rPr lang="et-EE" sz="3200" b="0" i="0" dirty="0">
                <a:solidFill>
                  <a:srgbClr val="333333"/>
                </a:solidFill>
                <a:effectLst/>
                <a:highlight>
                  <a:srgbClr val="FFFFFF"/>
                </a:highlight>
                <a:latin typeface="Times New Roman" panose="02020603050405020304" pitchFamily="18" charset="0"/>
              </a:rPr>
              <a:t> II jaotise sätteid ning lõigetes 2, 3, 4 ja 6</a:t>
            </a:r>
          </a:p>
          <a:p>
            <a:r>
              <a:rPr lang="et-EE" sz="3200" b="0" i="0" dirty="0">
                <a:solidFill>
                  <a:srgbClr val="333333"/>
                </a:solidFill>
                <a:effectLst/>
                <a:highlight>
                  <a:srgbClr val="FFFFFF"/>
                </a:highlight>
                <a:latin typeface="Times New Roman" panose="02020603050405020304" pitchFamily="18" charset="0"/>
              </a:rPr>
              <a:t>K</a:t>
            </a:r>
            <a:r>
              <a:rPr lang="fi-FI" sz="3200" b="0" i="0" dirty="0" err="1">
                <a:solidFill>
                  <a:srgbClr val="333333"/>
                </a:solidFill>
                <a:effectLst/>
                <a:highlight>
                  <a:srgbClr val="FFFFFF"/>
                </a:highlight>
                <a:latin typeface="Times New Roman" panose="02020603050405020304" pitchFamily="18" charset="0"/>
              </a:rPr>
              <a:t>irje</a:t>
            </a:r>
            <a:r>
              <a:rPr lang="fi-FI" sz="3200" b="0" i="0" dirty="0">
                <a:solidFill>
                  <a:srgbClr val="333333"/>
                </a:solidFill>
                <a:effectLst/>
                <a:highlight>
                  <a:srgbClr val="FFFFFF"/>
                </a:highlight>
                <a:latin typeface="Times New Roman" panose="02020603050405020304" pitchFamily="18" charset="0"/>
              </a:rPr>
              <a:t> B3011 alla </a:t>
            </a:r>
            <a:r>
              <a:rPr lang="fi-FI" sz="3200" b="0" i="0" dirty="0" err="1">
                <a:solidFill>
                  <a:srgbClr val="333333"/>
                </a:solidFill>
                <a:effectLst/>
                <a:highlight>
                  <a:srgbClr val="FFFFFF"/>
                </a:highlight>
                <a:latin typeface="Times New Roman" panose="02020603050405020304" pitchFamily="18" charset="0"/>
              </a:rPr>
              <a:t>kuuluvate</a:t>
            </a:r>
            <a:r>
              <a:rPr lang="fi-FI" sz="3200" b="0" i="0" dirty="0">
                <a:solidFill>
                  <a:srgbClr val="333333"/>
                </a:solidFill>
                <a:effectLst/>
                <a:highlight>
                  <a:srgbClr val="FFFFFF"/>
                </a:highlight>
                <a:latin typeface="Times New Roman" panose="02020603050405020304" pitchFamily="18" charset="0"/>
              </a:rPr>
              <a:t> jäätmete </a:t>
            </a:r>
            <a:r>
              <a:rPr lang="fi-FI" sz="3200" b="0" i="0" dirty="0" err="1">
                <a:solidFill>
                  <a:srgbClr val="333333"/>
                </a:solidFill>
                <a:effectLst/>
                <a:highlight>
                  <a:srgbClr val="FFFFFF"/>
                </a:highlight>
                <a:latin typeface="Times New Roman" panose="02020603050405020304" pitchFamily="18" charset="0"/>
              </a:rPr>
              <a:t>suhtes</a:t>
            </a:r>
            <a:r>
              <a:rPr lang="fi-FI" sz="3200" b="0" i="0" dirty="0">
                <a:solidFill>
                  <a:srgbClr val="333333"/>
                </a:solidFill>
                <a:effectLst/>
                <a:highlight>
                  <a:srgbClr val="FFFFFF"/>
                </a:highlight>
                <a:latin typeface="Times New Roman" panose="02020603050405020304" pitchFamily="18" charset="0"/>
              </a:rPr>
              <a:t> </a:t>
            </a:r>
            <a:r>
              <a:rPr lang="fi-FI" sz="3200" b="0" i="0" dirty="0" err="1">
                <a:solidFill>
                  <a:srgbClr val="333333"/>
                </a:solidFill>
                <a:effectLst/>
                <a:highlight>
                  <a:srgbClr val="FFFFFF"/>
                </a:highlight>
                <a:latin typeface="Times New Roman" panose="02020603050405020304" pitchFamily="18" charset="0"/>
              </a:rPr>
              <a:t>kohaldatakse</a:t>
            </a:r>
            <a:r>
              <a:rPr lang="fi-FI" sz="3200" b="0" i="0" dirty="0">
                <a:solidFill>
                  <a:srgbClr val="333333"/>
                </a:solidFill>
                <a:effectLst/>
                <a:highlight>
                  <a:srgbClr val="FFFFFF"/>
                </a:highlight>
                <a:latin typeface="Times New Roman" panose="02020603050405020304" pitchFamily="18" charset="0"/>
              </a:rPr>
              <a:t> </a:t>
            </a:r>
            <a:r>
              <a:rPr lang="fi-FI" sz="3200" b="0" i="0" dirty="0" err="1">
                <a:solidFill>
                  <a:srgbClr val="333333"/>
                </a:solidFill>
                <a:effectLst/>
                <a:highlight>
                  <a:srgbClr val="FFFFFF"/>
                </a:highlight>
                <a:latin typeface="Times New Roman" panose="02020603050405020304" pitchFamily="18" charset="0"/>
              </a:rPr>
              <a:t>eelneva</a:t>
            </a:r>
            <a:r>
              <a:rPr lang="fi-FI" sz="3200" b="0" i="0" dirty="0">
                <a:solidFill>
                  <a:srgbClr val="333333"/>
                </a:solidFill>
                <a:effectLst/>
                <a:highlight>
                  <a:srgbClr val="FFFFFF"/>
                </a:highlight>
                <a:latin typeface="Times New Roman" panose="02020603050405020304" pitchFamily="18" charset="0"/>
              </a:rPr>
              <a:t> </a:t>
            </a:r>
            <a:r>
              <a:rPr lang="fi-FI" sz="3200" b="0" i="0" dirty="0" err="1">
                <a:solidFill>
                  <a:srgbClr val="333333"/>
                </a:solidFill>
                <a:effectLst/>
                <a:highlight>
                  <a:srgbClr val="FFFFFF"/>
                </a:highlight>
                <a:latin typeface="Times New Roman" panose="02020603050405020304" pitchFamily="18" charset="0"/>
              </a:rPr>
              <a:t>kirjaliku</a:t>
            </a:r>
            <a:r>
              <a:rPr lang="fi-FI" sz="3200" b="0" i="0" dirty="0">
                <a:solidFill>
                  <a:srgbClr val="333333"/>
                </a:solidFill>
                <a:effectLst/>
                <a:highlight>
                  <a:srgbClr val="FFFFFF"/>
                </a:highlight>
                <a:latin typeface="Times New Roman" panose="02020603050405020304" pitchFamily="18" charset="0"/>
              </a:rPr>
              <a:t> </a:t>
            </a:r>
            <a:r>
              <a:rPr lang="fi-FI" sz="3200" b="0" i="0" dirty="0" err="1">
                <a:solidFill>
                  <a:srgbClr val="333333"/>
                </a:solidFill>
                <a:effectLst/>
                <a:highlight>
                  <a:srgbClr val="FFFFFF"/>
                </a:highlight>
                <a:latin typeface="Times New Roman" panose="02020603050405020304" pitchFamily="18" charset="0"/>
              </a:rPr>
              <a:t>teatamise</a:t>
            </a:r>
            <a:r>
              <a:rPr lang="fi-FI" sz="3200" b="0" i="0" dirty="0">
                <a:solidFill>
                  <a:srgbClr val="333333"/>
                </a:solidFill>
                <a:effectLst/>
                <a:highlight>
                  <a:srgbClr val="FFFFFF"/>
                </a:highlight>
                <a:latin typeface="Times New Roman" panose="02020603050405020304" pitchFamily="18" charset="0"/>
              </a:rPr>
              <a:t> ja </a:t>
            </a:r>
            <a:r>
              <a:rPr lang="fi-FI" sz="3200" b="0" i="0" dirty="0" err="1">
                <a:solidFill>
                  <a:srgbClr val="333333"/>
                </a:solidFill>
                <a:effectLst/>
                <a:highlight>
                  <a:srgbClr val="FFFFFF"/>
                </a:highlight>
                <a:latin typeface="Times New Roman" panose="02020603050405020304" pitchFamily="18" charset="0"/>
              </a:rPr>
              <a:t>nõusoleku</a:t>
            </a:r>
            <a:r>
              <a:rPr lang="fi-FI" sz="3200" b="0" i="0" dirty="0">
                <a:solidFill>
                  <a:srgbClr val="333333"/>
                </a:solidFill>
                <a:effectLst/>
                <a:highlight>
                  <a:srgbClr val="FFFFFF"/>
                </a:highlight>
                <a:latin typeface="Times New Roman" panose="02020603050405020304" pitchFamily="18" charset="0"/>
              </a:rPr>
              <a:t> </a:t>
            </a:r>
            <a:r>
              <a:rPr lang="fi-FI" sz="3200" b="0" i="0" dirty="0" err="1">
                <a:solidFill>
                  <a:srgbClr val="333333"/>
                </a:solidFill>
                <a:effectLst/>
                <a:highlight>
                  <a:srgbClr val="FFFFFF"/>
                </a:highlight>
                <a:latin typeface="Times New Roman" panose="02020603050405020304" pitchFamily="18" charset="0"/>
              </a:rPr>
              <a:t>menetlust</a:t>
            </a:r>
            <a:r>
              <a:rPr lang="fi-FI" sz="3200" b="0" i="0" dirty="0">
                <a:solidFill>
                  <a:srgbClr val="333333"/>
                </a:solidFill>
                <a:effectLst/>
                <a:highlight>
                  <a:srgbClr val="FFFFFF"/>
                </a:highlight>
                <a:latin typeface="Times New Roman" panose="02020603050405020304" pitchFamily="18" charset="0"/>
              </a:rPr>
              <a:t>;</a:t>
            </a:r>
            <a:endParaRPr lang="et-EE" sz="2000" dirty="0"/>
          </a:p>
        </p:txBody>
      </p:sp>
      <p:sp>
        <p:nvSpPr>
          <p:cNvPr id="4" name="Slaidinumbri kohatäide 3"/>
          <p:cNvSpPr>
            <a:spLocks noGrp="1"/>
          </p:cNvSpPr>
          <p:nvPr>
            <p:ph type="sldNum" sz="quarter" idx="5"/>
          </p:nvPr>
        </p:nvSpPr>
        <p:spPr/>
        <p:txBody>
          <a:bodyPr/>
          <a:lstStyle/>
          <a:p>
            <a:fld id="{B5CEBE0C-0CAA-4665-A5AF-FE93B2CB75D3}" type="slidenum">
              <a:rPr lang="et-EE" smtClean="0"/>
              <a:t>16</a:t>
            </a:fld>
            <a:endParaRPr lang="et-EE"/>
          </a:p>
        </p:txBody>
      </p:sp>
    </p:spTree>
    <p:extLst>
      <p:ext uri="{BB962C8B-B14F-4D97-AF65-F5344CB8AC3E}">
        <p14:creationId xmlns:p14="http://schemas.microsoft.com/office/powerpoint/2010/main" val="22878515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indent="0" algn="just">
              <a:buNone/>
            </a:pPr>
            <a:r>
              <a:rPr lang="et-EE" sz="2000" dirty="0">
                <a:effectLst/>
              </a:rPr>
              <a:t>Keelatud järgmiste taaskasutamiseks ettenähtud jäätmete eksport</a:t>
            </a:r>
          </a:p>
          <a:p>
            <a:pPr algn="just"/>
            <a:r>
              <a:rPr lang="et-EE" sz="2000" dirty="0">
                <a:effectLst/>
              </a:rPr>
              <a:t>V lisa 1. osas loetletud ohtlikud jäätmed;</a:t>
            </a:r>
          </a:p>
          <a:p>
            <a:pPr algn="just"/>
            <a:r>
              <a:rPr lang="et-EE" sz="2000" dirty="0">
                <a:effectLst/>
              </a:rPr>
              <a:t>2008/98/EÜ artiklis 7 loetletud ohtlikud jäätmed;</a:t>
            </a:r>
          </a:p>
          <a:p>
            <a:pPr algn="just"/>
            <a:r>
              <a:rPr lang="et-EE" sz="2000" dirty="0">
                <a:effectLst/>
              </a:rPr>
              <a:t>käesoleva määruse artikli 4 lõikes 3 osutatud jäätmed ja V lisa 2. osas loetletud jäätmed;</a:t>
            </a:r>
          </a:p>
          <a:p>
            <a:pPr algn="just"/>
            <a:r>
              <a:rPr lang="et-EE" sz="2000" dirty="0">
                <a:effectLst/>
              </a:rPr>
              <a:t>kirje B3011 alla kuuluvad plastijäätmed;</a:t>
            </a:r>
          </a:p>
          <a:p>
            <a:pPr algn="just"/>
            <a:r>
              <a:rPr lang="et-EE" sz="2000" dirty="0">
                <a:effectLst/>
              </a:rPr>
              <a:t>III või IIIB lisas loetletud jäätmed ja IIIA lisas loetletud jäätmesegud, mis on saastunud muude materjalidega </a:t>
            </a:r>
          </a:p>
          <a:p>
            <a:pPr algn="just"/>
            <a:r>
              <a:rPr lang="et-EE" sz="2000" dirty="0">
                <a:effectLst/>
              </a:rPr>
              <a:t>jäätmed või jäätmesegud, mis sisaldavad püsivaid orgaanilisi saasteaineid </a:t>
            </a:r>
          </a:p>
          <a:p>
            <a:pPr algn="just"/>
            <a:r>
              <a:rPr lang="et-EE" sz="2000" dirty="0">
                <a:effectLst/>
              </a:rPr>
              <a:t>ohtlikud jäätmed ja ohtlike jäätmete segud, mis ei ole liigitatavad käesoleva määruse V lisa või direktiivi 2008/98/EÜ artiklis 7 osutatud jäätmenimistu üheainsa kande alla;</a:t>
            </a:r>
          </a:p>
          <a:p>
            <a:pPr algn="just"/>
            <a:r>
              <a:rPr lang="et-EE" sz="2000" dirty="0">
                <a:effectLst/>
              </a:rPr>
              <a:t>jäätmed, mille kohta sihtriik on Baseli konventsiooni artikli 3 kohaselt teatanud, et need on ohtlikud jäätmed;</a:t>
            </a:r>
          </a:p>
          <a:p>
            <a:pPr algn="just"/>
            <a:r>
              <a:rPr lang="et-EE" sz="2000" dirty="0">
                <a:effectLst/>
              </a:rPr>
              <a:t>jäätmed, mille impordi on sihtriik keelatud;</a:t>
            </a:r>
          </a:p>
          <a:p>
            <a:pPr algn="just"/>
            <a:r>
              <a:rPr lang="et-EE" sz="2000" dirty="0">
                <a:effectLst/>
              </a:rPr>
              <a:t>jäätmed, mille puhul on lähtekoha pädeval asutusel põhjust arvata, et neid ei käidelda asjaomases sihtriigis keskkonnahoidlikult, nagu on osutatud artiklis 59</a:t>
            </a:r>
          </a:p>
          <a:p>
            <a:pPr algn="just"/>
            <a:endParaRPr lang="et-EE" sz="2000" dirty="0">
              <a:effectLst/>
            </a:endParaRPr>
          </a:p>
          <a:p>
            <a:r>
              <a:rPr lang="et-EE" sz="2000" dirty="0"/>
              <a:t>Artikkel 39</a:t>
            </a:r>
          </a:p>
          <a:p>
            <a:r>
              <a:rPr lang="et-EE" sz="2000" dirty="0"/>
              <a:t>Artikkel 4 lg 3 – kodumajapidamistelt jt segaolmejäätmete saadetised</a:t>
            </a:r>
          </a:p>
          <a:p>
            <a:r>
              <a:rPr lang="et-EE" sz="2000" dirty="0"/>
              <a:t>V lisa 1 – A nimekiri Baseli VIII lisa, B-nimekiri Baseli IX lisa</a:t>
            </a:r>
          </a:p>
          <a:p>
            <a:r>
              <a:rPr lang="et-EE" sz="2000" u="sng" dirty="0"/>
              <a:t>V lisa 2 – A nimekiri Basel II lisa, B nimekiri OECD</a:t>
            </a:r>
          </a:p>
          <a:p>
            <a:pPr algn="just"/>
            <a:endParaRPr lang="et-EE" sz="2000" dirty="0">
              <a:effectLst/>
            </a:endParaRPr>
          </a:p>
          <a:p>
            <a:pPr algn="just"/>
            <a:endParaRPr lang="et-EE" sz="2000" dirty="0"/>
          </a:p>
        </p:txBody>
      </p:sp>
      <p:sp>
        <p:nvSpPr>
          <p:cNvPr id="4" name="Slaidinumbri kohatäide 3"/>
          <p:cNvSpPr>
            <a:spLocks noGrp="1"/>
          </p:cNvSpPr>
          <p:nvPr>
            <p:ph type="sldNum" sz="quarter" idx="5"/>
          </p:nvPr>
        </p:nvSpPr>
        <p:spPr/>
        <p:txBody>
          <a:bodyPr/>
          <a:lstStyle/>
          <a:p>
            <a:fld id="{B5CEBE0C-0CAA-4665-A5AF-FE93B2CB75D3}" type="slidenum">
              <a:rPr lang="et-EE" smtClean="0"/>
              <a:t>17</a:t>
            </a:fld>
            <a:endParaRPr lang="et-EE"/>
          </a:p>
        </p:txBody>
      </p:sp>
    </p:spTree>
    <p:extLst>
      <p:ext uri="{BB962C8B-B14F-4D97-AF65-F5344CB8AC3E}">
        <p14:creationId xmlns:p14="http://schemas.microsoft.com/office/powerpoint/2010/main" val="5594133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sz="2000" dirty="0"/>
          </a:p>
        </p:txBody>
      </p:sp>
      <p:sp>
        <p:nvSpPr>
          <p:cNvPr id="4" name="Slaidinumbri kohatäide 3"/>
          <p:cNvSpPr>
            <a:spLocks noGrp="1"/>
          </p:cNvSpPr>
          <p:nvPr>
            <p:ph type="sldNum" sz="quarter" idx="5"/>
          </p:nvPr>
        </p:nvSpPr>
        <p:spPr/>
        <p:txBody>
          <a:bodyPr/>
          <a:lstStyle/>
          <a:p>
            <a:fld id="{B5CEBE0C-0CAA-4665-A5AF-FE93B2CB75D3}" type="slidenum">
              <a:rPr lang="et-EE" smtClean="0"/>
              <a:t>18</a:t>
            </a:fld>
            <a:endParaRPr lang="et-EE"/>
          </a:p>
        </p:txBody>
      </p:sp>
    </p:spTree>
    <p:extLst>
      <p:ext uri="{BB962C8B-B14F-4D97-AF65-F5344CB8AC3E}">
        <p14:creationId xmlns:p14="http://schemas.microsoft.com/office/powerpoint/2010/main" val="35039356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fi-FI" sz="2000" dirty="0" err="1"/>
              <a:t>Uus</a:t>
            </a:r>
            <a:r>
              <a:rPr lang="fi-FI" sz="2000" dirty="0"/>
              <a:t> </a:t>
            </a:r>
            <a:r>
              <a:rPr lang="fi-FI" sz="2000" dirty="0" err="1"/>
              <a:t>jäätmesaadetisi</a:t>
            </a:r>
            <a:r>
              <a:rPr lang="fi-FI" sz="2000" dirty="0"/>
              <a:t> </a:t>
            </a:r>
            <a:r>
              <a:rPr lang="fi-FI" sz="2000" dirty="0" err="1"/>
              <a:t>käsitlev</a:t>
            </a:r>
            <a:r>
              <a:rPr lang="fi-FI" sz="2000" dirty="0"/>
              <a:t> </a:t>
            </a:r>
            <a:r>
              <a:rPr lang="fi-FI" sz="2000" dirty="0" err="1"/>
              <a:t>määrus</a:t>
            </a:r>
            <a:r>
              <a:rPr lang="fi-FI" sz="2000" dirty="0"/>
              <a:t> </a:t>
            </a:r>
            <a:r>
              <a:rPr lang="fi-FI" sz="2000" dirty="0" err="1"/>
              <a:t>võeti</a:t>
            </a:r>
            <a:r>
              <a:rPr lang="fi-FI" sz="2000" dirty="0"/>
              <a:t> </a:t>
            </a:r>
            <a:r>
              <a:rPr lang="fi-FI" sz="2000" dirty="0" err="1"/>
              <a:t>vastu</a:t>
            </a:r>
            <a:r>
              <a:rPr lang="fi-FI" sz="2000" dirty="0"/>
              <a:t> 11. </a:t>
            </a:r>
            <a:r>
              <a:rPr lang="fi-FI" sz="2000" dirty="0" err="1"/>
              <a:t>aprillil</a:t>
            </a:r>
            <a:r>
              <a:rPr lang="fi-FI" sz="2000" dirty="0"/>
              <a:t> 2024 ja </a:t>
            </a:r>
            <a:r>
              <a:rPr lang="fi-FI" sz="2000" dirty="0" err="1"/>
              <a:t>see</a:t>
            </a:r>
            <a:r>
              <a:rPr lang="fi-FI" sz="2000" dirty="0"/>
              <a:t> </a:t>
            </a:r>
            <a:r>
              <a:rPr lang="fi-FI" sz="2000" dirty="0" err="1"/>
              <a:t>jõustus</a:t>
            </a:r>
            <a:r>
              <a:rPr lang="fi-FI" sz="2000" dirty="0"/>
              <a:t> 20. </a:t>
            </a:r>
            <a:r>
              <a:rPr lang="fi-FI" sz="2000" dirty="0" err="1"/>
              <a:t>mail</a:t>
            </a:r>
            <a:r>
              <a:rPr lang="fi-FI" sz="2000" dirty="0"/>
              <a:t> 2024. </a:t>
            </a:r>
            <a:endParaRPr lang="et-EE" sz="2000" dirty="0"/>
          </a:p>
          <a:p>
            <a:r>
              <a:rPr lang="et-EE" sz="2000" dirty="0"/>
              <a:t>Tagada, et EL ei ekspordiks oma probleemseid jäätmeid kolmandatesse riikidesse, ning aidata kaasa jäätmete keskkonnasäästlikule käitlemisele.</a:t>
            </a:r>
          </a:p>
          <a:p>
            <a:r>
              <a:rPr lang="et-EE" sz="2000" dirty="0"/>
              <a:t>Tugevdada jõustamist, et vältida ebaseaduslikke jäätmesaadetisi nii ELis kui ka EList kolmandatesse riikidesse.</a:t>
            </a:r>
          </a:p>
          <a:p>
            <a:r>
              <a:rPr lang="et-EE" sz="2000" dirty="0"/>
              <a:t>Suurendada jäätmesaadetiste jälgitavust ELis ning hõlbustada jäätmete ringlussevõttu ja korduskasutust. </a:t>
            </a:r>
          </a:p>
          <a:p>
            <a:endParaRPr lang="et-EE" sz="2000" dirty="0"/>
          </a:p>
        </p:txBody>
      </p:sp>
      <p:sp>
        <p:nvSpPr>
          <p:cNvPr id="4" name="Slaidinumbri kohatäide 3"/>
          <p:cNvSpPr>
            <a:spLocks noGrp="1"/>
          </p:cNvSpPr>
          <p:nvPr>
            <p:ph type="sldNum" sz="quarter" idx="5"/>
          </p:nvPr>
        </p:nvSpPr>
        <p:spPr/>
        <p:txBody>
          <a:bodyPr/>
          <a:lstStyle/>
          <a:p>
            <a:fld id="{B5CEBE0C-0CAA-4665-A5AF-FE93B2CB75D3}" type="slidenum">
              <a:rPr lang="et-EE" smtClean="0"/>
              <a:t>19</a:t>
            </a:fld>
            <a:endParaRPr lang="et-EE"/>
          </a:p>
        </p:txBody>
      </p:sp>
    </p:spTree>
    <p:extLst>
      <p:ext uri="{BB962C8B-B14F-4D97-AF65-F5344CB8AC3E}">
        <p14:creationId xmlns:p14="http://schemas.microsoft.com/office/powerpoint/2010/main" val="31766333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sz="2000" dirty="0"/>
          </a:p>
        </p:txBody>
      </p:sp>
      <p:sp>
        <p:nvSpPr>
          <p:cNvPr id="4" name="Slaidinumbri kohatäide 3"/>
          <p:cNvSpPr>
            <a:spLocks noGrp="1"/>
          </p:cNvSpPr>
          <p:nvPr>
            <p:ph type="sldNum" sz="quarter" idx="5"/>
          </p:nvPr>
        </p:nvSpPr>
        <p:spPr/>
        <p:txBody>
          <a:bodyPr/>
          <a:lstStyle/>
          <a:p>
            <a:fld id="{B5CEBE0C-0CAA-4665-A5AF-FE93B2CB75D3}" type="slidenum">
              <a:rPr lang="et-EE" smtClean="0"/>
              <a:t>20</a:t>
            </a:fld>
            <a:endParaRPr lang="et-EE"/>
          </a:p>
        </p:txBody>
      </p:sp>
    </p:spTree>
    <p:extLst>
      <p:ext uri="{BB962C8B-B14F-4D97-AF65-F5344CB8AC3E}">
        <p14:creationId xmlns:p14="http://schemas.microsoft.com/office/powerpoint/2010/main" val="4290140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2000" u="sng" dirty="0">
                <a:effectLst/>
                <a:latin typeface="+mn-lt"/>
                <a:ea typeface="+mn-ea"/>
                <a:cs typeface="+mn-cs"/>
              </a:rPr>
              <a:t>Jäätmesaadetiste veol tekkekohast parimasse töötluskohta tuleb arvesse võtta läheduse ja materjalitõhususe põhimõtet ning vajadust vähendada jäätmete keskkonnajalajälge. </a:t>
            </a:r>
            <a:r>
              <a:rPr lang="et-EE" sz="2000" u="sng" dirty="0">
                <a:latin typeface="+mn-lt"/>
                <a:ea typeface="+mn-ea"/>
                <a:cs typeface="+mn-cs"/>
              </a:rPr>
              <a:t>Esikohale tuleb seade läheduse, iseseisvuse ja parima võimaliku tehnika kasutamine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t-EE" sz="2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t-EE" sz="1800" dirty="0">
                <a:effectLst/>
                <a:latin typeface="Times New Roman" panose="02020603050405020304" pitchFamily="18" charset="0"/>
                <a:ea typeface="Aptos" panose="020B0004020202020204" pitchFamily="34" charset="0"/>
              </a:rPr>
              <a:t>Riikidevaheline vedu läheb uue määrusega keerulisemaks. L</a:t>
            </a:r>
            <a:r>
              <a:rPr lang="et-EE" sz="1800" dirty="0">
                <a:solidFill>
                  <a:srgbClr val="333333"/>
                </a:solidFill>
                <a:effectLst/>
                <a:highlight>
                  <a:srgbClr val="FFFFFF"/>
                </a:highlight>
                <a:latin typeface="Times New Roman" panose="02020603050405020304" pitchFamily="18" charset="0"/>
                <a:ea typeface="Aptos" panose="020B0004020202020204" pitchFamily="34" charset="0"/>
              </a:rPr>
              <a:t>iidust eksporditud jäätmeid tuleb käidelda keskkonnahoidlikult, edaspidi peab eksportija tellima sõltumatult kolmandalt isikult auditi kolmandas riigis asuva käitluskoha osas.  Auditiga  selgitatakse välja, kas käitluskoht vastab konkreetsetele kriteeriumidele. Auditi kohustust kohaldatakse mis tahes kolmandas riigis, sealhulgas OECD liikmesriikides asuvate käitluskohtade suhtes.  (Komisjon peaks siis looma ja pidama registrit, mis sisaldab teavet auditeeritud käitluskohtade kohta.)</a:t>
            </a:r>
            <a:endParaRPr lang="et-EE" sz="1800" dirty="0">
              <a:effectLst/>
              <a:latin typeface="Calibri" panose="020F0502020204030204" pitchFamily="34" charset="0"/>
              <a:ea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t-EE" sz="2000" dirty="0"/>
          </a:p>
        </p:txBody>
      </p:sp>
      <p:sp>
        <p:nvSpPr>
          <p:cNvPr id="4" name="Slaidinumbri kohatäide 3"/>
          <p:cNvSpPr>
            <a:spLocks noGrp="1"/>
          </p:cNvSpPr>
          <p:nvPr>
            <p:ph type="sldNum" sz="quarter" idx="5"/>
          </p:nvPr>
        </p:nvSpPr>
        <p:spPr/>
        <p:txBody>
          <a:bodyPr/>
          <a:lstStyle/>
          <a:p>
            <a:fld id="{B5CEBE0C-0CAA-4665-A5AF-FE93B2CB75D3}" type="slidenum">
              <a:rPr lang="et-EE" smtClean="0"/>
              <a:t>3</a:t>
            </a:fld>
            <a:endParaRPr lang="et-EE"/>
          </a:p>
        </p:txBody>
      </p:sp>
    </p:spTree>
    <p:extLst>
      <p:ext uri="{BB962C8B-B14F-4D97-AF65-F5344CB8AC3E}">
        <p14:creationId xmlns:p14="http://schemas.microsoft.com/office/powerpoint/2010/main" val="138986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2000" dirty="0"/>
              <a:t>täiendab uut keskkonnakuritegevuse direktiivi, mis samuti jõustus 20. mail 2024.</a:t>
            </a:r>
          </a:p>
        </p:txBody>
      </p:sp>
      <p:sp>
        <p:nvSpPr>
          <p:cNvPr id="4" name="Slaidinumbri kohatäide 3"/>
          <p:cNvSpPr>
            <a:spLocks noGrp="1"/>
          </p:cNvSpPr>
          <p:nvPr>
            <p:ph type="sldNum" sz="quarter" idx="5"/>
          </p:nvPr>
        </p:nvSpPr>
        <p:spPr/>
        <p:txBody>
          <a:bodyPr/>
          <a:lstStyle/>
          <a:p>
            <a:fld id="{B5CEBE0C-0CAA-4665-A5AF-FE93B2CB75D3}" type="slidenum">
              <a:rPr lang="et-EE" smtClean="0"/>
              <a:t>21</a:t>
            </a:fld>
            <a:endParaRPr lang="et-EE"/>
          </a:p>
        </p:txBody>
      </p:sp>
    </p:spTree>
    <p:extLst>
      <p:ext uri="{BB962C8B-B14F-4D97-AF65-F5344CB8AC3E}">
        <p14:creationId xmlns:p14="http://schemas.microsoft.com/office/powerpoint/2010/main" val="969772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3200" b="0" i="0" dirty="0">
                <a:solidFill>
                  <a:srgbClr val="333333"/>
                </a:solidFill>
                <a:effectLst/>
                <a:highlight>
                  <a:srgbClr val="FFFFFF"/>
                </a:highlight>
                <a:latin typeface="Times New Roman" panose="02020603050405020304" pitchFamily="18" charset="0"/>
              </a:rPr>
              <a:t>Pädevad asutused, kes on andnud käitluskohale käesoleva artikli kohaselt eelneva nõusoleku, teavitavad VI lisas esitatud vormi kasutades komisjoni ja asjakohasel juhul OECD sekretariaati järgmisest:</a:t>
            </a:r>
          </a:p>
        </p:txBody>
      </p:sp>
      <p:sp>
        <p:nvSpPr>
          <p:cNvPr id="4" name="Slaidinumbri kohatäide 3"/>
          <p:cNvSpPr>
            <a:spLocks noGrp="1"/>
          </p:cNvSpPr>
          <p:nvPr>
            <p:ph type="sldNum" sz="quarter" idx="5"/>
          </p:nvPr>
        </p:nvSpPr>
        <p:spPr/>
        <p:txBody>
          <a:bodyPr/>
          <a:lstStyle/>
          <a:p>
            <a:fld id="{B5CEBE0C-0CAA-4665-A5AF-FE93B2CB75D3}" type="slidenum">
              <a:rPr lang="et-EE" smtClean="0"/>
              <a:t>22</a:t>
            </a:fld>
            <a:endParaRPr lang="et-EE"/>
          </a:p>
        </p:txBody>
      </p:sp>
    </p:spTree>
    <p:extLst>
      <p:ext uri="{BB962C8B-B14F-4D97-AF65-F5344CB8AC3E}">
        <p14:creationId xmlns:p14="http://schemas.microsoft.com/office/powerpoint/2010/main" val="12494847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sz="2000" dirty="0"/>
          </a:p>
        </p:txBody>
      </p:sp>
      <p:sp>
        <p:nvSpPr>
          <p:cNvPr id="4" name="Slaidinumbri kohatäide 3"/>
          <p:cNvSpPr>
            <a:spLocks noGrp="1"/>
          </p:cNvSpPr>
          <p:nvPr>
            <p:ph type="sldNum" sz="quarter" idx="5"/>
          </p:nvPr>
        </p:nvSpPr>
        <p:spPr/>
        <p:txBody>
          <a:bodyPr/>
          <a:lstStyle/>
          <a:p>
            <a:fld id="{B5CEBE0C-0CAA-4665-A5AF-FE93B2CB75D3}" type="slidenum">
              <a:rPr lang="et-EE" smtClean="0"/>
              <a:t>23</a:t>
            </a:fld>
            <a:endParaRPr lang="et-EE"/>
          </a:p>
        </p:txBody>
      </p:sp>
    </p:spTree>
    <p:extLst>
      <p:ext uri="{BB962C8B-B14F-4D97-AF65-F5344CB8AC3E}">
        <p14:creationId xmlns:p14="http://schemas.microsoft.com/office/powerpoint/2010/main" val="10599746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2000" dirty="0"/>
              <a:t>Sõltuvalt plastijäätmete liigist ja sihtkohast (ELi-sisene, OECD, OECD-väline) kohaldatakse erinevaid menetlusi.</a:t>
            </a:r>
          </a:p>
          <a:p>
            <a:r>
              <a:rPr lang="fr-FR" sz="3200" dirty="0">
                <a:hlinkClick r:id="rId3"/>
              </a:rPr>
              <a:t>EUR-Lex - 02007R1418-20220402 - EN - EUR-Lex (europa.eu)</a:t>
            </a:r>
            <a:endParaRPr lang="et-EE" sz="2000" dirty="0"/>
          </a:p>
          <a:p>
            <a:r>
              <a:rPr lang="en-US" sz="2000" dirty="0"/>
              <a:t>“prior notification and consent procedure”. </a:t>
            </a:r>
            <a:endParaRPr lang="et-EE" sz="2000" dirty="0"/>
          </a:p>
        </p:txBody>
      </p:sp>
      <p:sp>
        <p:nvSpPr>
          <p:cNvPr id="4" name="Slaidinumbri kohatäide 3"/>
          <p:cNvSpPr>
            <a:spLocks noGrp="1"/>
          </p:cNvSpPr>
          <p:nvPr>
            <p:ph type="sldNum" sz="quarter" idx="5"/>
          </p:nvPr>
        </p:nvSpPr>
        <p:spPr/>
        <p:txBody>
          <a:bodyPr/>
          <a:lstStyle/>
          <a:p>
            <a:fld id="{B5CEBE0C-0CAA-4665-A5AF-FE93B2CB75D3}" type="slidenum">
              <a:rPr lang="et-EE" smtClean="0"/>
              <a:t>24</a:t>
            </a:fld>
            <a:endParaRPr lang="et-EE"/>
          </a:p>
        </p:txBody>
      </p:sp>
    </p:spTree>
    <p:extLst>
      <p:ext uri="{BB962C8B-B14F-4D97-AF65-F5344CB8AC3E}">
        <p14:creationId xmlns:p14="http://schemas.microsoft.com/office/powerpoint/2010/main" val="35782744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sz="2000" dirty="0"/>
          </a:p>
        </p:txBody>
      </p:sp>
      <p:sp>
        <p:nvSpPr>
          <p:cNvPr id="4" name="Slaidinumbri kohatäide 3"/>
          <p:cNvSpPr>
            <a:spLocks noGrp="1"/>
          </p:cNvSpPr>
          <p:nvPr>
            <p:ph type="sldNum" sz="quarter" idx="5"/>
          </p:nvPr>
        </p:nvSpPr>
        <p:spPr/>
        <p:txBody>
          <a:bodyPr/>
          <a:lstStyle/>
          <a:p>
            <a:fld id="{B5CEBE0C-0CAA-4665-A5AF-FE93B2CB75D3}" type="slidenum">
              <a:rPr lang="et-EE" smtClean="0"/>
              <a:t>25</a:t>
            </a:fld>
            <a:endParaRPr lang="et-EE"/>
          </a:p>
        </p:txBody>
      </p:sp>
    </p:spTree>
    <p:extLst>
      <p:ext uri="{BB962C8B-B14F-4D97-AF65-F5344CB8AC3E}">
        <p14:creationId xmlns:p14="http://schemas.microsoft.com/office/powerpoint/2010/main" val="804454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3200" b="0" i="0" dirty="0">
                <a:solidFill>
                  <a:srgbClr val="333333"/>
                </a:solidFill>
                <a:effectLst/>
                <a:highlight>
                  <a:srgbClr val="FFFFFF"/>
                </a:highlight>
                <a:latin typeface="Times New Roman" panose="02020603050405020304" pitchFamily="18" charset="0"/>
              </a:rPr>
              <a:t>„vastuvõtja“ – sihtriigi jurisdiktsiooni all tegutsev </a:t>
            </a:r>
          </a:p>
          <a:p>
            <a:r>
              <a:rPr lang="et-EE" sz="3200" b="0" i="0" dirty="0">
                <a:solidFill>
                  <a:srgbClr val="333333"/>
                </a:solidFill>
                <a:effectLst/>
                <a:highlight>
                  <a:srgbClr val="FFFFFF"/>
                </a:highlight>
                <a:latin typeface="Times New Roman" panose="02020603050405020304" pitchFamily="18" charset="0"/>
              </a:rPr>
              <a:t>jäätmesaadetise vedu korraldav isik“ – üks järgmistest lähteriigi jurisdiktsiooni alla</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2000" dirty="0">
                <a:latin typeface="+mn-lt"/>
                <a:ea typeface="+mn-ea"/>
                <a:cs typeface="+mn-cs"/>
              </a:rPr>
              <a:t>Teataja või vastuvõtja ei ole süüdi mõistetud ebaseadusliku jäätmeveo või muu keskkonnakaitse /ebaseadusliku tegevusega </a:t>
            </a:r>
            <a:r>
              <a:rPr lang="et-EE" sz="2000" u="sng" dirty="0">
                <a:latin typeface="+mn-lt"/>
                <a:ea typeface="+mn-ea"/>
                <a:cs typeface="+mn-cs"/>
              </a:rPr>
              <a:t>5 aasta jooksul</a:t>
            </a:r>
          </a:p>
          <a:p>
            <a:endParaRPr lang="et-EE" sz="2000" dirty="0"/>
          </a:p>
        </p:txBody>
      </p:sp>
      <p:sp>
        <p:nvSpPr>
          <p:cNvPr id="4" name="Slaidinumbri kohatäide 3"/>
          <p:cNvSpPr>
            <a:spLocks noGrp="1"/>
          </p:cNvSpPr>
          <p:nvPr>
            <p:ph type="sldNum" sz="quarter" idx="5"/>
          </p:nvPr>
        </p:nvSpPr>
        <p:spPr/>
        <p:txBody>
          <a:bodyPr/>
          <a:lstStyle/>
          <a:p>
            <a:fld id="{B5CEBE0C-0CAA-4665-A5AF-FE93B2CB75D3}" type="slidenum">
              <a:rPr lang="et-EE" smtClean="0"/>
              <a:t>4</a:t>
            </a:fld>
            <a:endParaRPr lang="et-EE"/>
          </a:p>
        </p:txBody>
      </p:sp>
    </p:spTree>
    <p:extLst>
      <p:ext uri="{BB962C8B-B14F-4D97-AF65-F5344CB8AC3E}">
        <p14:creationId xmlns:p14="http://schemas.microsoft.com/office/powerpoint/2010/main" val="1664048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3200" b="0" i="0" dirty="0">
                <a:solidFill>
                  <a:srgbClr val="333333"/>
                </a:solidFill>
                <a:effectLst/>
                <a:highlight>
                  <a:srgbClr val="FFFFFF"/>
                </a:highlight>
                <a:latin typeface="Times New Roman" panose="02020603050405020304" pitchFamily="18" charset="0"/>
              </a:rPr>
              <a:t>Enne veoalgust saab veel täiendada konteineri numbri, Uus on konteineri number, </a:t>
            </a:r>
          </a:p>
          <a:p>
            <a:r>
              <a:rPr lang="et-EE" sz="3200" dirty="0"/>
              <a:t>Jäätmesaadetise vedu korraldav isik täidab VII lisas esitatud vormi asjakohase teabega võimalikult suures ulatuses hiljemalt kaks tööpäeva enne veo alustamist. Jäätmete tegelikku kogust, vedajat või vedajaid ning kohaldataval juhul </a:t>
            </a:r>
            <a:r>
              <a:rPr lang="et-EE" sz="3200" u="sng" dirty="0"/>
              <a:t>konteineri identifitseerimisnumbrit </a:t>
            </a:r>
            <a:r>
              <a:rPr lang="et-EE" sz="3200" dirty="0"/>
              <a:t>käsitleva teabe võib siiski esitada hiljemalt enne veo algust</a:t>
            </a:r>
          </a:p>
          <a:p>
            <a:endParaRPr lang="et-EE" sz="3200" dirty="0"/>
          </a:p>
          <a:p>
            <a:r>
              <a:rPr lang="et-EE" sz="3200" dirty="0"/>
              <a:t>Kui saadetis on ette nähtud ajutiseks taaskasutamiseks, märgitakse VII lisa kohases dokumendis lisaks esialgsele</a:t>
            </a:r>
            <a:br>
              <a:rPr lang="et-EE" sz="3200" dirty="0"/>
            </a:br>
            <a:r>
              <a:rPr lang="et-EE" sz="3200" dirty="0"/>
              <a:t>ajutisele või lõplikule taaskasutamisele ka esialgsele ajutisele taaskasutamisele vahetult järgneva taaskasutamise või ajutise taaskasutamise koht ning nende toimingute R-koodid, samuti teostataval juhul käitluskohad, kus on kavas teostada järgnevad ajutise või lõpliku taaskasutamise toimingud, ning asjaomaste taaskasutustoimingute R-koodid.</a:t>
            </a:r>
            <a:endParaRPr lang="et-EE" sz="2000" dirty="0"/>
          </a:p>
        </p:txBody>
      </p:sp>
      <p:sp>
        <p:nvSpPr>
          <p:cNvPr id="4" name="Slaidinumbri kohatäide 3"/>
          <p:cNvSpPr>
            <a:spLocks noGrp="1"/>
          </p:cNvSpPr>
          <p:nvPr>
            <p:ph type="sldNum" sz="quarter" idx="5"/>
          </p:nvPr>
        </p:nvSpPr>
        <p:spPr/>
        <p:txBody>
          <a:bodyPr/>
          <a:lstStyle/>
          <a:p>
            <a:fld id="{B5CEBE0C-0CAA-4665-A5AF-FE93B2CB75D3}" type="slidenum">
              <a:rPr lang="et-EE" smtClean="0"/>
              <a:t>5</a:t>
            </a:fld>
            <a:endParaRPr lang="et-EE"/>
          </a:p>
        </p:txBody>
      </p:sp>
    </p:spTree>
    <p:extLst>
      <p:ext uri="{BB962C8B-B14F-4D97-AF65-F5344CB8AC3E}">
        <p14:creationId xmlns:p14="http://schemas.microsoft.com/office/powerpoint/2010/main" val="1169892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u="sng" dirty="0" err="1">
                <a:latin typeface="+mn-lt"/>
                <a:ea typeface="+mn-ea"/>
                <a:cs typeface="+mn-cs"/>
              </a:rPr>
              <a:t>Kõik</a:t>
            </a:r>
            <a:r>
              <a:rPr lang="en-US" sz="2000" u="sng" dirty="0">
                <a:latin typeface="+mn-lt"/>
                <a:ea typeface="+mn-ea"/>
                <a:cs typeface="+mn-cs"/>
              </a:rPr>
              <a:t> </a:t>
            </a:r>
            <a:r>
              <a:rPr lang="en-US" sz="2000" u="sng" dirty="0" err="1">
                <a:latin typeface="+mn-lt"/>
                <a:ea typeface="+mn-ea"/>
                <a:cs typeface="+mn-cs"/>
              </a:rPr>
              <a:t>ELi-sisesed</a:t>
            </a:r>
            <a:r>
              <a:rPr lang="en-US" sz="2000" u="sng" dirty="0">
                <a:latin typeface="+mn-lt"/>
                <a:ea typeface="+mn-ea"/>
                <a:cs typeface="+mn-cs"/>
              </a:rPr>
              <a:t> </a:t>
            </a:r>
            <a:r>
              <a:rPr lang="en-US" sz="2000" u="sng" dirty="0" err="1">
                <a:latin typeface="+mn-lt"/>
                <a:ea typeface="+mn-ea"/>
                <a:cs typeface="+mn-cs"/>
              </a:rPr>
              <a:t>taaskasutatavate</a:t>
            </a:r>
            <a:r>
              <a:rPr lang="en-US" sz="2000" u="sng" dirty="0">
                <a:latin typeface="+mn-lt"/>
                <a:ea typeface="+mn-ea"/>
                <a:cs typeface="+mn-cs"/>
              </a:rPr>
              <a:t> </a:t>
            </a:r>
            <a:r>
              <a:rPr lang="en-US" sz="2000" u="sng" dirty="0" err="1">
                <a:latin typeface="+mn-lt"/>
                <a:ea typeface="+mn-ea"/>
                <a:cs typeface="+mn-cs"/>
              </a:rPr>
              <a:t>tavajäätmete</a:t>
            </a:r>
            <a:r>
              <a:rPr lang="en-US" sz="2000" u="sng" dirty="0">
                <a:latin typeface="+mn-lt"/>
                <a:ea typeface="+mn-ea"/>
                <a:cs typeface="+mn-cs"/>
              </a:rPr>
              <a:t> (EU3011) </a:t>
            </a:r>
            <a:r>
              <a:rPr lang="en-US" sz="2000" u="sng" dirty="0" err="1">
                <a:latin typeface="+mn-lt"/>
                <a:ea typeface="+mn-ea"/>
                <a:cs typeface="+mn-cs"/>
              </a:rPr>
              <a:t>saadetised</a:t>
            </a:r>
            <a:r>
              <a:rPr lang="en-US" sz="2000" u="sng" dirty="0">
                <a:latin typeface="+mn-lt"/>
                <a:ea typeface="+mn-ea"/>
                <a:cs typeface="+mn-cs"/>
              </a:rPr>
              <a:t> on </a:t>
            </a:r>
            <a:r>
              <a:rPr lang="en-US" sz="2000" u="sng" dirty="0" err="1">
                <a:latin typeface="+mn-lt"/>
                <a:ea typeface="+mn-ea"/>
                <a:cs typeface="+mn-cs"/>
              </a:rPr>
              <a:t>kõnealustest</a:t>
            </a:r>
            <a:r>
              <a:rPr lang="en-US" sz="2000" u="sng" dirty="0">
                <a:latin typeface="+mn-lt"/>
                <a:ea typeface="+mn-ea"/>
                <a:cs typeface="+mn-cs"/>
              </a:rPr>
              <a:t> </a:t>
            </a:r>
            <a:r>
              <a:rPr lang="en-US" sz="2000" u="sng" dirty="0" err="1">
                <a:latin typeface="+mn-lt"/>
                <a:ea typeface="+mn-ea"/>
                <a:cs typeface="+mn-cs"/>
              </a:rPr>
              <a:t>uutest</a:t>
            </a:r>
            <a:r>
              <a:rPr lang="en-US" sz="2000" u="sng" dirty="0">
                <a:latin typeface="+mn-lt"/>
                <a:ea typeface="+mn-ea"/>
                <a:cs typeface="+mn-cs"/>
              </a:rPr>
              <a:t> </a:t>
            </a:r>
            <a:r>
              <a:rPr lang="en-US" sz="2000" u="sng" dirty="0" err="1">
                <a:latin typeface="+mn-lt"/>
                <a:ea typeface="+mn-ea"/>
                <a:cs typeface="+mn-cs"/>
              </a:rPr>
              <a:t>kontrollidest</a:t>
            </a:r>
            <a:r>
              <a:rPr lang="en-US" sz="2000" u="sng" dirty="0">
                <a:latin typeface="+mn-lt"/>
                <a:ea typeface="+mn-ea"/>
                <a:cs typeface="+mn-cs"/>
              </a:rPr>
              <a:t> </a:t>
            </a:r>
            <a:r>
              <a:rPr lang="en-US" sz="2000" u="sng" dirty="0" err="1">
                <a:latin typeface="+mn-lt"/>
                <a:ea typeface="+mn-ea"/>
                <a:cs typeface="+mn-cs"/>
              </a:rPr>
              <a:t>vabastatud</a:t>
            </a:r>
            <a:r>
              <a:rPr lang="en-US" sz="2000" u="sng" dirty="0">
                <a:latin typeface="+mn-lt"/>
                <a:ea typeface="+mn-ea"/>
                <a:cs typeface="+mn-cs"/>
              </a:rPr>
              <a:t>. </a:t>
            </a:r>
            <a:r>
              <a:rPr lang="en-US" sz="2000" u="sng" dirty="0" err="1">
                <a:latin typeface="+mn-lt"/>
                <a:ea typeface="+mn-ea"/>
                <a:cs typeface="+mn-cs"/>
              </a:rPr>
              <a:t>Selliste</a:t>
            </a:r>
            <a:r>
              <a:rPr lang="en-US" sz="2000" u="sng" dirty="0">
                <a:latin typeface="+mn-lt"/>
                <a:ea typeface="+mn-ea"/>
                <a:cs typeface="+mn-cs"/>
              </a:rPr>
              <a:t> jäätmete </a:t>
            </a:r>
            <a:r>
              <a:rPr lang="en-US" sz="2000" u="sng" dirty="0" err="1">
                <a:latin typeface="+mn-lt"/>
                <a:ea typeface="+mn-ea"/>
                <a:cs typeface="+mn-cs"/>
              </a:rPr>
              <a:t>vedude</a:t>
            </a:r>
            <a:r>
              <a:rPr lang="en-US" sz="2000" u="sng" dirty="0">
                <a:latin typeface="+mn-lt"/>
                <a:ea typeface="+mn-ea"/>
                <a:cs typeface="+mn-cs"/>
              </a:rPr>
              <a:t> </a:t>
            </a:r>
            <a:r>
              <a:rPr lang="en-US" sz="2000" u="sng" dirty="0" err="1">
                <a:latin typeface="+mn-lt"/>
                <a:ea typeface="+mn-ea"/>
                <a:cs typeface="+mn-cs"/>
              </a:rPr>
              <a:t>suhtes</a:t>
            </a:r>
            <a:r>
              <a:rPr lang="en-US" sz="2000" u="sng" dirty="0">
                <a:latin typeface="+mn-lt"/>
                <a:ea typeface="+mn-ea"/>
                <a:cs typeface="+mn-cs"/>
              </a:rPr>
              <a:t> </a:t>
            </a:r>
            <a:r>
              <a:rPr lang="en-US" sz="2000" u="sng" dirty="0" err="1">
                <a:latin typeface="+mn-lt"/>
                <a:ea typeface="+mn-ea"/>
                <a:cs typeface="+mn-cs"/>
              </a:rPr>
              <a:t>kohaldatakse</a:t>
            </a:r>
            <a:r>
              <a:rPr lang="en-US" sz="2000" u="sng" dirty="0">
                <a:latin typeface="+mn-lt"/>
                <a:ea typeface="+mn-ea"/>
                <a:cs typeface="+mn-cs"/>
              </a:rPr>
              <a:t> </a:t>
            </a:r>
            <a:r>
              <a:rPr lang="en-US" sz="2000" u="sng" dirty="0" err="1">
                <a:latin typeface="+mn-lt"/>
                <a:ea typeface="+mn-ea"/>
                <a:cs typeface="+mn-cs"/>
              </a:rPr>
              <a:t>üldisi</a:t>
            </a:r>
            <a:r>
              <a:rPr lang="en-US" sz="2000" u="sng" dirty="0">
                <a:latin typeface="+mn-lt"/>
                <a:ea typeface="+mn-ea"/>
                <a:cs typeface="+mn-cs"/>
              </a:rPr>
              <a:t> </a:t>
            </a:r>
            <a:r>
              <a:rPr lang="en-US" sz="2000" u="sng" dirty="0" err="1">
                <a:latin typeface="+mn-lt"/>
                <a:ea typeface="+mn-ea"/>
                <a:cs typeface="+mn-cs"/>
              </a:rPr>
              <a:t>teavitamisnõudeid</a:t>
            </a:r>
            <a:r>
              <a:rPr lang="en-US" sz="2000" dirty="0">
                <a:latin typeface="+mn-lt"/>
                <a:ea typeface="+mn-ea"/>
                <a:cs typeface="+mn-cs"/>
              </a:rPr>
              <a:t>.</a:t>
            </a:r>
            <a:endParaRPr lang="et-EE" sz="2000" dirty="0">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t-EE" sz="3200" b="0" i="0" dirty="0">
                <a:solidFill>
                  <a:srgbClr val="333333"/>
                </a:solidFill>
                <a:effectLst/>
                <a:highlight>
                  <a:srgbClr val="FFFFFF"/>
                </a:highlight>
                <a:latin typeface="Times New Roman" panose="02020603050405020304" pitchFamily="18" charset="0"/>
              </a:rPr>
              <a:t>Teabe esitamine ja vahetamine elektrooniliste vahendite kaudu hõlbustavad teatamistaotluste menetlemist, abistades muu hulgas teatava taotlusega seotud isikuid, et jälgida teatamismenetluse kulgu. </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3200" b="0" i="0" dirty="0">
                <a:solidFill>
                  <a:srgbClr val="333333"/>
                </a:solidFill>
                <a:effectLst/>
                <a:highlight>
                  <a:srgbClr val="FFFFFF"/>
                </a:highlight>
                <a:latin typeface="Times New Roman" panose="02020603050405020304" pitchFamily="18" charset="0"/>
              </a:rPr>
              <a:t>Selleks et vähendada halduskoormust nii avaliku kui ka erasektori ettevõtjate jaoks, kes on seotud eelneva nõusoleku saanud käitluskohtadesse suunatud saadetistega, on vaja sätestada tingimused, mille alusel saab anda käitluskohale staatuse „eelneva nõusoleku saanud“, et tagada nende vastastikune tunnustamine kõigis liikmesriikides ja ühtlustada nõuded, mida kohaldatakse jäätmete veo suhtes kõnealustesse käitluskohtadesse.</a:t>
            </a:r>
            <a:endParaRPr lang="en-US" sz="2000" dirty="0">
              <a:latin typeface="+mn-lt"/>
              <a:ea typeface="+mn-ea"/>
              <a:cs typeface="+mn-cs"/>
            </a:endParaRPr>
          </a:p>
          <a:p>
            <a:r>
              <a:rPr lang="et-EE" sz="3200" b="0" i="0" dirty="0">
                <a:solidFill>
                  <a:srgbClr val="333333"/>
                </a:solidFill>
                <a:effectLst/>
                <a:highlight>
                  <a:srgbClr val="FFFFFF"/>
                </a:highlight>
                <a:latin typeface="Times New Roman" panose="02020603050405020304" pitchFamily="18" charset="0"/>
              </a:rPr>
              <a:t>Laborianalüüside ja eksperimentaalsete töötlusviiside katsete jaoks ettenähtud jäätmete vedu hõlbustatakse, vabastades selle teatavate ettenähtud menetluste kohaldamisest. Lisaks tuleks lubada liidusiseste saadetiste korral laborianalüüside ja eksperimentaalsete töötlusviiside katsete jaoks vedada piisavas koguses jäätmeid, et saada täpseid tulemusi, muu hulgas seetõttu, et liidu jäätmekäitlusstandardid ja -tavad on arenenumad kui enamikus kolmandates riikides.</a:t>
            </a:r>
          </a:p>
        </p:txBody>
      </p:sp>
      <p:sp>
        <p:nvSpPr>
          <p:cNvPr id="4" name="Slaidinumbri kohatäide 3"/>
          <p:cNvSpPr>
            <a:spLocks noGrp="1"/>
          </p:cNvSpPr>
          <p:nvPr>
            <p:ph type="sldNum" sz="quarter" idx="5"/>
          </p:nvPr>
        </p:nvSpPr>
        <p:spPr/>
        <p:txBody>
          <a:bodyPr/>
          <a:lstStyle/>
          <a:p>
            <a:fld id="{B5CEBE0C-0CAA-4665-A5AF-FE93B2CB75D3}" type="slidenum">
              <a:rPr lang="et-EE" smtClean="0"/>
              <a:t>6</a:t>
            </a:fld>
            <a:endParaRPr lang="et-EE"/>
          </a:p>
        </p:txBody>
      </p:sp>
    </p:spTree>
    <p:extLst>
      <p:ext uri="{BB962C8B-B14F-4D97-AF65-F5344CB8AC3E}">
        <p14:creationId xmlns:p14="http://schemas.microsoft.com/office/powerpoint/2010/main" val="721424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t-EE" sz="1800" dirty="0">
                <a:solidFill>
                  <a:srgbClr val="333333"/>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Kõrvaldamiseks ettenähtud jäätmete saadetised peaksid olema lubatud ainult erandjuhtudel, kui teatavad tingimused on täidetud. Sellistel juhtudel peaksid liikmesriigid võtma arvesse läheduse ja iseseisvuse põhimõtteid liidu ja liikmesriikide tasandil kooskõlas direktiiviga 2008/98/EÜ, eelkõige selle artikliga 16, ning seadma ka prioriteediks taaskasutamise. </a:t>
            </a:r>
          </a:p>
          <a:p>
            <a:pPr marL="0" marR="0" lvl="0" indent="0" algn="l" defTabSz="914400" rtl="0" eaLnBrk="1" fontAlgn="auto" latinLnBrk="0" hangingPunct="1">
              <a:lnSpc>
                <a:spcPct val="100000"/>
              </a:lnSpc>
              <a:spcBef>
                <a:spcPts val="600"/>
              </a:spcBef>
              <a:spcAft>
                <a:spcPts val="600"/>
              </a:spcAft>
              <a:buClrTx/>
              <a:buSzTx/>
              <a:buFontTx/>
              <a:buNone/>
              <a:tabLst/>
              <a:defRPr/>
            </a:pPr>
            <a:r>
              <a:rPr lang="et-EE" sz="1800" dirty="0">
                <a:solidFill>
                  <a:srgbClr val="333333"/>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Liikmesriigid peavad suutma tagada, et Euroopa Parlamendi ja nõukogu direktiiviga 2010/75/EL </a:t>
            </a:r>
            <a:r>
              <a:rPr lang="et-EE" sz="1800" u="none" dirty="0">
                <a:solidFill>
                  <a:srgbClr val="337AB7"/>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hlinkClick r:id="rId3"/>
              </a:rPr>
              <a:t>(</a:t>
            </a:r>
            <a:r>
              <a:rPr lang="et-EE" sz="1800" u="none" strike="noStrike" baseline="30000" dirty="0">
                <a:solidFill>
                  <a:srgbClr val="337AB7"/>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hlinkClick r:id="rId3"/>
              </a:rPr>
              <a:t>15</a:t>
            </a:r>
            <a:r>
              <a:rPr lang="et-EE" sz="1800" u="none" dirty="0">
                <a:solidFill>
                  <a:srgbClr val="337AB7"/>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hlinkClick r:id="rId3"/>
              </a:rPr>
              <a:t>)</a:t>
            </a:r>
            <a:r>
              <a:rPr lang="et-EE" sz="1800" u="none" dirty="0">
                <a:solidFill>
                  <a:srgbClr val="333333"/>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hlinkClick r:id="rId3"/>
              </a:rPr>
              <a:t> hõlmatud jäätmete kõrvaldamiskohad kasutavad kõnealuses direktiivis määratletud parimat võimalikku tehnikat kooskõlas käitluskohale antud loaga ning et jäätmeid töödeldakse vastavalt inimeste tervise ja keskkonnakaitse nõuetele, mis on seotud liidu õigusaktides sätestatud kõrvaldamistoimingutega</a:t>
            </a:r>
            <a:endParaRPr lang="et-EE" sz="1800" u="none" dirty="0">
              <a:solidFill>
                <a:srgbClr val="333333"/>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endParaRPr lang="et-EE" sz="1800" u="none" dirty="0">
              <a:solidFill>
                <a:srgbClr val="333333"/>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lang="et-EE" sz="2000" dirty="0">
                <a:latin typeface="+mn-lt"/>
                <a:ea typeface="+mn-ea"/>
                <a:cs typeface="+mn-cs"/>
              </a:rPr>
              <a:t>Kõrvaldamiseks ettenähtud jäätmesaadetiste eksport liidust on keelatud. Keeldu ei kohaldata, kui kõrvaldamiseks ettenähtud jäätmeid eksporditakse EFTA riikidesse. </a:t>
            </a:r>
            <a:r>
              <a:rPr lang="et-EE" sz="2000" u="sng" dirty="0">
                <a:latin typeface="+mn-lt"/>
                <a:ea typeface="+mn-ea"/>
                <a:cs typeface="+mn-cs"/>
              </a:rPr>
              <a:t>EFTA riik </a:t>
            </a:r>
            <a:r>
              <a:rPr lang="et-EE" sz="2000" dirty="0">
                <a:latin typeface="+mn-lt"/>
                <a:ea typeface="+mn-ea"/>
                <a:cs typeface="+mn-cs"/>
              </a:rPr>
              <a:t>– Euroopa Vabakaubanduse Assotsiatsioon. </a:t>
            </a:r>
            <a:r>
              <a:rPr lang="et-EE" sz="2000" i="1" dirty="0">
                <a:latin typeface="+mn-lt"/>
                <a:ea typeface="+mn-ea"/>
                <a:cs typeface="+mn-cs"/>
              </a:rPr>
              <a:t>EFTA riiki </a:t>
            </a:r>
            <a:r>
              <a:rPr lang="et-EE" sz="2000" i="1" dirty="0" err="1">
                <a:latin typeface="+mn-lt"/>
                <a:ea typeface="+mn-ea"/>
                <a:cs typeface="+mn-cs"/>
              </a:rPr>
              <a:t>mutatis</a:t>
            </a:r>
            <a:r>
              <a:rPr lang="et-EE" sz="2000" i="1" dirty="0">
                <a:latin typeface="+mn-lt"/>
                <a:ea typeface="+mn-ea"/>
                <a:cs typeface="+mn-cs"/>
              </a:rPr>
              <a:t> mutandis II jaotise sätteid + Artikkel 38</a:t>
            </a:r>
          </a:p>
          <a:p>
            <a:pPr>
              <a:spcBef>
                <a:spcPts val="600"/>
              </a:spcBef>
              <a:spcAft>
                <a:spcPts val="600"/>
              </a:spcAft>
            </a:pPr>
            <a:r>
              <a:rPr lang="et-EE" sz="2000" dirty="0">
                <a:latin typeface="+mn-lt"/>
                <a:ea typeface="+mn-ea"/>
                <a:cs typeface="+mn-cs"/>
              </a:rPr>
              <a:t>Jäätmete loetelu artikkel 4 (2)</a:t>
            </a:r>
          </a:p>
          <a:p>
            <a:pPr>
              <a:spcBef>
                <a:spcPts val="600"/>
              </a:spcBef>
              <a:spcAft>
                <a:spcPts val="600"/>
              </a:spcAft>
            </a:pPr>
            <a:r>
              <a:rPr lang="et-EE" sz="2000" dirty="0">
                <a:latin typeface="+mn-lt"/>
                <a:ea typeface="+mn-ea"/>
                <a:cs typeface="+mn-cs"/>
              </a:rPr>
              <a:t>21.05.27 rakendusakt</a:t>
            </a:r>
            <a:endParaRPr lang="en-US" sz="2000" dirty="0">
              <a:latin typeface="+mn-lt"/>
              <a:ea typeface="+mn-ea"/>
              <a:cs typeface="+mn-cs"/>
            </a:endParaRPr>
          </a:p>
          <a:p>
            <a:endParaRPr lang="et-EE" sz="2000" dirty="0"/>
          </a:p>
        </p:txBody>
      </p:sp>
      <p:sp>
        <p:nvSpPr>
          <p:cNvPr id="4" name="Slaidinumbri kohatäide 3"/>
          <p:cNvSpPr>
            <a:spLocks noGrp="1"/>
          </p:cNvSpPr>
          <p:nvPr>
            <p:ph type="sldNum" sz="quarter" idx="5"/>
          </p:nvPr>
        </p:nvSpPr>
        <p:spPr/>
        <p:txBody>
          <a:bodyPr/>
          <a:lstStyle/>
          <a:p>
            <a:fld id="{B5CEBE0C-0CAA-4665-A5AF-FE93B2CB75D3}" type="slidenum">
              <a:rPr lang="et-EE" smtClean="0"/>
              <a:t>7</a:t>
            </a:fld>
            <a:endParaRPr lang="et-EE"/>
          </a:p>
        </p:txBody>
      </p:sp>
    </p:spTree>
    <p:extLst>
      <p:ext uri="{BB962C8B-B14F-4D97-AF65-F5344CB8AC3E}">
        <p14:creationId xmlns:p14="http://schemas.microsoft.com/office/powerpoint/2010/main" val="1588631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a:spcBef>
                <a:spcPts val="600"/>
              </a:spcBef>
              <a:spcAft>
                <a:spcPts val="600"/>
              </a:spcAft>
            </a:pPr>
            <a:r>
              <a:rPr lang="et-EE" sz="2000" dirty="0">
                <a:effectLst/>
                <a:latin typeface="+mn-lt"/>
                <a:ea typeface="+mn-ea"/>
                <a:cs typeface="+mn-cs"/>
              </a:rPr>
              <a:t>Artikkel 12, </a:t>
            </a:r>
          </a:p>
          <a:p>
            <a:pPr>
              <a:spcBef>
                <a:spcPts val="600"/>
              </a:spcBef>
              <a:spcAft>
                <a:spcPts val="600"/>
              </a:spcAft>
            </a:pPr>
            <a:r>
              <a:rPr lang="en-US" sz="2000" dirty="0" err="1">
                <a:effectLst/>
                <a:latin typeface="+mn-lt"/>
                <a:ea typeface="+mn-ea"/>
                <a:cs typeface="+mn-cs"/>
              </a:rPr>
              <a:t>ELi-siseste</a:t>
            </a:r>
            <a:r>
              <a:rPr lang="en-US" sz="2000" dirty="0">
                <a:effectLst/>
                <a:latin typeface="+mn-lt"/>
                <a:ea typeface="+mn-ea"/>
                <a:cs typeface="+mn-cs"/>
              </a:rPr>
              <a:t> </a:t>
            </a:r>
            <a:r>
              <a:rPr lang="en-US" sz="2000" dirty="0" err="1">
                <a:effectLst/>
                <a:latin typeface="+mn-lt"/>
                <a:ea typeface="+mn-ea"/>
                <a:cs typeface="+mn-cs"/>
              </a:rPr>
              <a:t>vedude</a:t>
            </a:r>
            <a:r>
              <a:rPr lang="en-US" sz="2000" dirty="0">
                <a:effectLst/>
                <a:latin typeface="+mn-lt"/>
                <a:ea typeface="+mn-ea"/>
                <a:cs typeface="+mn-cs"/>
              </a:rPr>
              <a:t> </a:t>
            </a:r>
            <a:r>
              <a:rPr lang="en-US" sz="2000" dirty="0" err="1">
                <a:effectLst/>
                <a:latin typeface="+mn-lt"/>
                <a:ea typeface="+mn-ea"/>
                <a:cs typeface="+mn-cs"/>
              </a:rPr>
              <a:t>puhul</a:t>
            </a:r>
            <a:r>
              <a:rPr lang="en-US" sz="2000" dirty="0">
                <a:effectLst/>
                <a:latin typeface="+mn-lt"/>
                <a:ea typeface="+mn-ea"/>
                <a:cs typeface="+mn-cs"/>
              </a:rPr>
              <a:t> </a:t>
            </a:r>
            <a:r>
              <a:rPr lang="en-US" sz="2000" dirty="0" err="1">
                <a:effectLst/>
                <a:latin typeface="+mn-lt"/>
                <a:ea typeface="+mn-ea"/>
                <a:cs typeface="+mn-cs"/>
              </a:rPr>
              <a:t>kohaldatakse</a:t>
            </a:r>
            <a:r>
              <a:rPr lang="en-US" sz="2000" dirty="0">
                <a:effectLst/>
                <a:latin typeface="+mn-lt"/>
                <a:ea typeface="+mn-ea"/>
                <a:cs typeface="+mn-cs"/>
              </a:rPr>
              <a:t> </a:t>
            </a:r>
            <a:r>
              <a:rPr lang="en-US" sz="2000" dirty="0" err="1">
                <a:effectLst/>
                <a:latin typeface="+mn-lt"/>
                <a:ea typeface="+mn-ea"/>
                <a:cs typeface="+mn-cs"/>
              </a:rPr>
              <a:t>erinevaid</a:t>
            </a:r>
            <a:r>
              <a:rPr lang="en-US" sz="2000" dirty="0">
                <a:effectLst/>
                <a:latin typeface="+mn-lt"/>
                <a:ea typeface="+mn-ea"/>
                <a:cs typeface="+mn-cs"/>
              </a:rPr>
              <a:t> </a:t>
            </a:r>
            <a:r>
              <a:rPr lang="en-US" sz="2000" dirty="0" err="1">
                <a:effectLst/>
                <a:latin typeface="+mn-lt"/>
                <a:ea typeface="+mn-ea"/>
                <a:cs typeface="+mn-cs"/>
              </a:rPr>
              <a:t>menetlusi</a:t>
            </a:r>
            <a:r>
              <a:rPr lang="en-US" sz="2000" dirty="0">
                <a:effectLst/>
                <a:latin typeface="+mn-lt"/>
                <a:ea typeface="+mn-ea"/>
                <a:cs typeface="+mn-cs"/>
              </a:rPr>
              <a:t> </a:t>
            </a:r>
            <a:r>
              <a:rPr lang="en-US" sz="2000" dirty="0" err="1">
                <a:effectLst/>
                <a:latin typeface="+mn-lt"/>
                <a:ea typeface="+mn-ea"/>
                <a:cs typeface="+mn-cs"/>
              </a:rPr>
              <a:t>sõltuvalt</a:t>
            </a:r>
            <a:r>
              <a:rPr lang="en-US" sz="2000" dirty="0">
                <a:effectLst/>
                <a:latin typeface="+mn-lt"/>
                <a:ea typeface="+mn-ea"/>
                <a:cs typeface="+mn-cs"/>
              </a:rPr>
              <a:t> </a:t>
            </a:r>
            <a:r>
              <a:rPr lang="en-US" sz="2000" dirty="0" err="1">
                <a:effectLst/>
                <a:latin typeface="+mn-lt"/>
                <a:ea typeface="+mn-ea"/>
                <a:cs typeface="+mn-cs"/>
              </a:rPr>
              <a:t>jäätmeliigist</a:t>
            </a:r>
            <a:r>
              <a:rPr lang="en-US" sz="2000" dirty="0">
                <a:effectLst/>
                <a:latin typeface="+mn-lt"/>
                <a:ea typeface="+mn-ea"/>
                <a:cs typeface="+mn-cs"/>
              </a:rPr>
              <a:t>, </a:t>
            </a:r>
            <a:r>
              <a:rPr lang="en-US" sz="2000" dirty="0" err="1">
                <a:effectLst/>
                <a:latin typeface="+mn-lt"/>
                <a:ea typeface="+mn-ea"/>
                <a:cs typeface="+mn-cs"/>
              </a:rPr>
              <a:t>selle</a:t>
            </a:r>
            <a:r>
              <a:rPr lang="en-US" sz="2000" dirty="0">
                <a:effectLst/>
                <a:latin typeface="+mn-lt"/>
                <a:ea typeface="+mn-ea"/>
                <a:cs typeface="+mn-cs"/>
              </a:rPr>
              <a:t> </a:t>
            </a:r>
            <a:r>
              <a:rPr lang="en-US" sz="2000" dirty="0" err="1">
                <a:effectLst/>
                <a:latin typeface="+mn-lt"/>
                <a:ea typeface="+mn-ea"/>
                <a:cs typeface="+mn-cs"/>
              </a:rPr>
              <a:t>kavandatavast</a:t>
            </a:r>
            <a:r>
              <a:rPr lang="en-US" sz="2000" dirty="0">
                <a:effectLst/>
                <a:latin typeface="+mn-lt"/>
                <a:ea typeface="+mn-ea"/>
                <a:cs typeface="+mn-cs"/>
              </a:rPr>
              <a:t> </a:t>
            </a:r>
            <a:r>
              <a:rPr lang="en-US" sz="2000" dirty="0" err="1">
                <a:effectLst/>
                <a:latin typeface="+mn-lt"/>
                <a:ea typeface="+mn-ea"/>
                <a:cs typeface="+mn-cs"/>
              </a:rPr>
              <a:t>töötlemisest</a:t>
            </a:r>
            <a:r>
              <a:rPr lang="en-US" sz="2000" dirty="0">
                <a:effectLst/>
                <a:latin typeface="+mn-lt"/>
                <a:ea typeface="+mn-ea"/>
                <a:cs typeface="+mn-cs"/>
              </a:rPr>
              <a:t> ja </a:t>
            </a:r>
            <a:r>
              <a:rPr lang="en-US" sz="2000" dirty="0" err="1">
                <a:effectLst/>
                <a:latin typeface="+mn-lt"/>
                <a:ea typeface="+mn-ea"/>
                <a:cs typeface="+mn-cs"/>
              </a:rPr>
              <a:t>sihtriigist</a:t>
            </a:r>
            <a:r>
              <a:rPr lang="en-US" sz="2000" dirty="0">
                <a:effectLst/>
                <a:latin typeface="+mn-lt"/>
                <a:ea typeface="+mn-ea"/>
                <a:cs typeface="+mn-cs"/>
              </a:rPr>
              <a:t>.</a:t>
            </a:r>
          </a:p>
          <a:p>
            <a:pPr>
              <a:spcBef>
                <a:spcPts val="600"/>
              </a:spcBef>
              <a:spcAft>
                <a:spcPts val="600"/>
              </a:spcAft>
            </a:pPr>
            <a:r>
              <a:rPr lang="en-US" sz="2000" dirty="0" err="1">
                <a:effectLst/>
                <a:latin typeface="+mn-lt"/>
                <a:ea typeface="+mn-ea"/>
                <a:cs typeface="+mn-cs"/>
              </a:rPr>
              <a:t>Kõigi</a:t>
            </a:r>
            <a:r>
              <a:rPr lang="en-US" sz="2000" dirty="0">
                <a:effectLst/>
                <a:latin typeface="+mn-lt"/>
                <a:ea typeface="+mn-ea"/>
                <a:cs typeface="+mn-cs"/>
              </a:rPr>
              <a:t> </a:t>
            </a:r>
            <a:r>
              <a:rPr lang="en-US" sz="2000" dirty="0" err="1">
                <a:effectLst/>
                <a:latin typeface="+mn-lt"/>
                <a:ea typeface="+mn-ea"/>
                <a:cs typeface="+mn-cs"/>
              </a:rPr>
              <a:t>kõrvaldamiseks</a:t>
            </a:r>
            <a:r>
              <a:rPr lang="en-US" sz="2000" dirty="0">
                <a:effectLst/>
                <a:latin typeface="+mn-lt"/>
                <a:ea typeface="+mn-ea"/>
                <a:cs typeface="+mn-cs"/>
              </a:rPr>
              <a:t> </a:t>
            </a:r>
            <a:r>
              <a:rPr lang="en-US" sz="2000" dirty="0" err="1">
                <a:effectLst/>
                <a:latin typeface="+mn-lt"/>
                <a:ea typeface="+mn-ea"/>
                <a:cs typeface="+mn-cs"/>
              </a:rPr>
              <a:t>või</a:t>
            </a:r>
            <a:r>
              <a:rPr lang="en-US" sz="2000" dirty="0">
                <a:effectLst/>
                <a:latin typeface="+mn-lt"/>
                <a:ea typeface="+mn-ea"/>
                <a:cs typeface="+mn-cs"/>
              </a:rPr>
              <a:t> </a:t>
            </a:r>
            <a:r>
              <a:rPr lang="en-US" sz="2000" dirty="0" err="1">
                <a:effectLst/>
                <a:latin typeface="+mn-lt"/>
                <a:ea typeface="+mn-ea"/>
                <a:cs typeface="+mn-cs"/>
              </a:rPr>
              <a:t>ohtlike</a:t>
            </a:r>
            <a:r>
              <a:rPr lang="en-US" sz="2000" dirty="0">
                <a:effectLst/>
                <a:latin typeface="+mn-lt"/>
                <a:ea typeface="+mn-ea"/>
                <a:cs typeface="+mn-cs"/>
              </a:rPr>
              <a:t> ja </a:t>
            </a:r>
            <a:r>
              <a:rPr lang="en-US" sz="2000" dirty="0" err="1">
                <a:effectLst/>
                <a:latin typeface="+mn-lt"/>
                <a:ea typeface="+mn-ea"/>
                <a:cs typeface="+mn-cs"/>
              </a:rPr>
              <a:t>enamiku</a:t>
            </a:r>
            <a:r>
              <a:rPr lang="en-US" sz="2000" dirty="0">
                <a:effectLst/>
                <a:latin typeface="+mn-lt"/>
                <a:ea typeface="+mn-ea"/>
                <a:cs typeface="+mn-cs"/>
              </a:rPr>
              <a:t> </a:t>
            </a:r>
            <a:r>
              <a:rPr lang="en-US" sz="2000" dirty="0" err="1">
                <a:effectLst/>
                <a:latin typeface="+mn-lt"/>
                <a:ea typeface="+mn-ea"/>
                <a:cs typeface="+mn-cs"/>
              </a:rPr>
              <a:t>segajäätmete</a:t>
            </a:r>
            <a:r>
              <a:rPr lang="en-US" sz="2000" dirty="0">
                <a:effectLst/>
                <a:latin typeface="+mn-lt"/>
                <a:ea typeface="+mn-ea"/>
                <a:cs typeface="+mn-cs"/>
              </a:rPr>
              <a:t> </a:t>
            </a:r>
            <a:r>
              <a:rPr lang="en-US" sz="2000" dirty="0" err="1">
                <a:effectLst/>
                <a:latin typeface="+mn-lt"/>
                <a:ea typeface="+mn-ea"/>
                <a:cs typeface="+mn-cs"/>
              </a:rPr>
              <a:t>puhul</a:t>
            </a:r>
            <a:r>
              <a:rPr lang="en-US" sz="2000" dirty="0">
                <a:effectLst/>
                <a:latin typeface="+mn-lt"/>
                <a:ea typeface="+mn-ea"/>
                <a:cs typeface="+mn-cs"/>
              </a:rPr>
              <a:t>, mis on </a:t>
            </a:r>
            <a:r>
              <a:rPr lang="en-US" sz="2000" dirty="0" err="1">
                <a:effectLst/>
                <a:latin typeface="+mn-lt"/>
                <a:ea typeface="+mn-ea"/>
                <a:cs typeface="+mn-cs"/>
              </a:rPr>
              <a:t>ette</a:t>
            </a:r>
            <a:r>
              <a:rPr lang="en-US" sz="2000" dirty="0">
                <a:effectLst/>
                <a:latin typeface="+mn-lt"/>
                <a:ea typeface="+mn-ea"/>
                <a:cs typeface="+mn-cs"/>
              </a:rPr>
              <a:t> </a:t>
            </a:r>
            <a:r>
              <a:rPr lang="en-US" sz="2000" dirty="0" err="1">
                <a:effectLst/>
                <a:latin typeface="+mn-lt"/>
                <a:ea typeface="+mn-ea"/>
                <a:cs typeface="+mn-cs"/>
              </a:rPr>
              <a:t>nähtud</a:t>
            </a:r>
            <a:r>
              <a:rPr lang="en-US" sz="2000" dirty="0">
                <a:effectLst/>
                <a:latin typeface="+mn-lt"/>
                <a:ea typeface="+mn-ea"/>
                <a:cs typeface="+mn-cs"/>
              </a:rPr>
              <a:t> </a:t>
            </a:r>
            <a:r>
              <a:rPr lang="en-US" sz="2000" dirty="0" err="1">
                <a:effectLst/>
                <a:latin typeface="+mn-lt"/>
                <a:ea typeface="+mn-ea"/>
                <a:cs typeface="+mn-cs"/>
              </a:rPr>
              <a:t>taaskasutamiseks</a:t>
            </a:r>
            <a:r>
              <a:rPr lang="en-US" sz="2000" dirty="0">
                <a:effectLst/>
                <a:latin typeface="+mn-lt"/>
                <a:ea typeface="+mn-ea"/>
                <a:cs typeface="+mn-cs"/>
              </a:rPr>
              <a:t>, </a:t>
            </a:r>
            <a:r>
              <a:rPr lang="en-US" sz="2000" dirty="0" err="1">
                <a:effectLst/>
                <a:latin typeface="+mn-lt"/>
                <a:ea typeface="+mn-ea"/>
                <a:cs typeface="+mn-cs"/>
              </a:rPr>
              <a:t>kohaldatakse</a:t>
            </a:r>
            <a:r>
              <a:rPr lang="en-US" sz="2000" dirty="0">
                <a:effectLst/>
                <a:latin typeface="+mn-lt"/>
                <a:ea typeface="+mn-ea"/>
                <a:cs typeface="+mn-cs"/>
              </a:rPr>
              <a:t> </a:t>
            </a:r>
            <a:r>
              <a:rPr lang="en-US" sz="2000" dirty="0" err="1">
                <a:effectLst/>
                <a:latin typeface="+mn-lt"/>
                <a:ea typeface="+mn-ea"/>
                <a:cs typeface="+mn-cs"/>
              </a:rPr>
              <a:t>eelneva</a:t>
            </a:r>
            <a:r>
              <a:rPr lang="en-US" sz="2000" dirty="0">
                <a:effectLst/>
                <a:latin typeface="+mn-lt"/>
                <a:ea typeface="+mn-ea"/>
                <a:cs typeface="+mn-cs"/>
              </a:rPr>
              <a:t> </a:t>
            </a:r>
            <a:r>
              <a:rPr lang="en-US" sz="2000" dirty="0" err="1">
                <a:effectLst/>
                <a:latin typeface="+mn-lt"/>
                <a:ea typeface="+mn-ea"/>
                <a:cs typeface="+mn-cs"/>
              </a:rPr>
              <a:t>teatamise</a:t>
            </a:r>
            <a:r>
              <a:rPr lang="en-US" sz="2000" dirty="0">
                <a:effectLst/>
                <a:latin typeface="+mn-lt"/>
                <a:ea typeface="+mn-ea"/>
                <a:cs typeface="+mn-cs"/>
              </a:rPr>
              <a:t> ja </a:t>
            </a:r>
            <a:r>
              <a:rPr lang="en-US" sz="2000" dirty="0" err="1">
                <a:effectLst/>
                <a:latin typeface="+mn-lt"/>
                <a:ea typeface="+mn-ea"/>
                <a:cs typeface="+mn-cs"/>
              </a:rPr>
              <a:t>nõusoleku</a:t>
            </a:r>
            <a:r>
              <a:rPr lang="en-US" sz="2000" dirty="0">
                <a:effectLst/>
                <a:latin typeface="+mn-lt"/>
                <a:ea typeface="+mn-ea"/>
                <a:cs typeface="+mn-cs"/>
              </a:rPr>
              <a:t> </a:t>
            </a:r>
            <a:r>
              <a:rPr lang="en-US" sz="2000" dirty="0" err="1">
                <a:effectLst/>
                <a:latin typeface="+mn-lt"/>
                <a:ea typeface="+mn-ea"/>
                <a:cs typeface="+mn-cs"/>
              </a:rPr>
              <a:t>andmise</a:t>
            </a:r>
            <a:r>
              <a:rPr lang="en-US" sz="2000" dirty="0">
                <a:effectLst/>
                <a:latin typeface="+mn-lt"/>
                <a:ea typeface="+mn-ea"/>
                <a:cs typeface="+mn-cs"/>
              </a:rPr>
              <a:t> </a:t>
            </a:r>
            <a:r>
              <a:rPr lang="en-US" sz="2000" dirty="0" err="1">
                <a:effectLst/>
                <a:latin typeface="+mn-lt"/>
                <a:ea typeface="+mn-ea"/>
                <a:cs typeface="+mn-cs"/>
              </a:rPr>
              <a:t>menetlust</a:t>
            </a:r>
            <a:r>
              <a:rPr lang="en-US" sz="2000" dirty="0">
                <a:effectLst/>
                <a:latin typeface="+mn-lt"/>
                <a:ea typeface="+mn-ea"/>
                <a:cs typeface="+mn-cs"/>
              </a:rPr>
              <a:t>. See </a:t>
            </a:r>
            <a:r>
              <a:rPr lang="en-US" sz="2000" dirty="0" err="1">
                <a:effectLst/>
                <a:latin typeface="+mn-lt"/>
                <a:ea typeface="+mn-ea"/>
                <a:cs typeface="+mn-cs"/>
              </a:rPr>
              <a:t>tähendab</a:t>
            </a:r>
            <a:r>
              <a:rPr lang="en-US" sz="2000" dirty="0">
                <a:effectLst/>
                <a:latin typeface="+mn-lt"/>
                <a:ea typeface="+mn-ea"/>
                <a:cs typeface="+mn-cs"/>
              </a:rPr>
              <a:t>, et </a:t>
            </a:r>
            <a:r>
              <a:rPr lang="en-US" sz="2000" dirty="0" err="1">
                <a:effectLst/>
                <a:latin typeface="+mn-lt"/>
                <a:ea typeface="+mn-ea"/>
                <a:cs typeface="+mn-cs"/>
              </a:rPr>
              <a:t>selliseid</a:t>
            </a:r>
            <a:r>
              <a:rPr lang="en-US" sz="2000" dirty="0">
                <a:effectLst/>
                <a:latin typeface="+mn-lt"/>
                <a:ea typeface="+mn-ea"/>
                <a:cs typeface="+mn-cs"/>
              </a:rPr>
              <a:t> </a:t>
            </a:r>
            <a:r>
              <a:rPr lang="en-US" sz="2000" dirty="0" err="1">
                <a:effectLst/>
                <a:latin typeface="+mn-lt"/>
                <a:ea typeface="+mn-ea"/>
                <a:cs typeface="+mn-cs"/>
              </a:rPr>
              <a:t>vedusid</a:t>
            </a:r>
            <a:r>
              <a:rPr lang="en-US" sz="2000" dirty="0">
                <a:effectLst/>
                <a:latin typeface="+mn-lt"/>
                <a:ea typeface="+mn-ea"/>
                <a:cs typeface="+mn-cs"/>
              </a:rPr>
              <a:t> </a:t>
            </a:r>
            <a:r>
              <a:rPr lang="en-US" sz="2000" dirty="0" err="1">
                <a:effectLst/>
                <a:latin typeface="+mn-lt"/>
                <a:ea typeface="+mn-ea"/>
                <a:cs typeface="+mn-cs"/>
              </a:rPr>
              <a:t>kavandav</a:t>
            </a:r>
            <a:r>
              <a:rPr lang="en-US" sz="2000" dirty="0">
                <a:effectLst/>
                <a:latin typeface="+mn-lt"/>
                <a:ea typeface="+mn-ea"/>
                <a:cs typeface="+mn-cs"/>
              </a:rPr>
              <a:t> </a:t>
            </a:r>
            <a:r>
              <a:rPr lang="en-US" sz="2000" dirty="0" err="1">
                <a:effectLst/>
                <a:latin typeface="+mn-lt"/>
                <a:ea typeface="+mn-ea"/>
                <a:cs typeface="+mn-cs"/>
              </a:rPr>
              <a:t>ettevõtja</a:t>
            </a:r>
            <a:r>
              <a:rPr lang="en-US" sz="2000" dirty="0">
                <a:effectLst/>
                <a:latin typeface="+mn-lt"/>
                <a:ea typeface="+mn-ea"/>
                <a:cs typeface="+mn-cs"/>
              </a:rPr>
              <a:t> </a:t>
            </a:r>
            <a:r>
              <a:rPr lang="en-US" sz="2000" dirty="0" err="1">
                <a:effectLst/>
                <a:latin typeface="+mn-lt"/>
                <a:ea typeface="+mn-ea"/>
                <a:cs typeface="+mn-cs"/>
              </a:rPr>
              <a:t>vajab</a:t>
            </a:r>
            <a:r>
              <a:rPr lang="en-US" sz="2000" dirty="0">
                <a:effectLst/>
                <a:latin typeface="+mn-lt"/>
                <a:ea typeface="+mn-ea"/>
                <a:cs typeface="+mn-cs"/>
              </a:rPr>
              <a:t> </a:t>
            </a:r>
            <a:r>
              <a:rPr lang="en-US" sz="2000" dirty="0" err="1">
                <a:effectLst/>
                <a:latin typeface="+mn-lt"/>
                <a:ea typeface="+mn-ea"/>
                <a:cs typeface="+mn-cs"/>
              </a:rPr>
              <a:t>enne</a:t>
            </a:r>
            <a:r>
              <a:rPr lang="en-US" sz="2000" dirty="0">
                <a:effectLst/>
                <a:latin typeface="+mn-lt"/>
                <a:ea typeface="+mn-ea"/>
                <a:cs typeface="+mn-cs"/>
              </a:rPr>
              <a:t> </a:t>
            </a:r>
            <a:r>
              <a:rPr lang="en-US" sz="2000" dirty="0" err="1">
                <a:effectLst/>
                <a:latin typeface="+mn-lt"/>
                <a:ea typeface="+mn-ea"/>
                <a:cs typeface="+mn-cs"/>
              </a:rPr>
              <a:t>vedu</a:t>
            </a:r>
            <a:r>
              <a:rPr lang="en-US" sz="2000" dirty="0">
                <a:effectLst/>
                <a:latin typeface="+mn-lt"/>
                <a:ea typeface="+mn-ea"/>
                <a:cs typeface="+mn-cs"/>
              </a:rPr>
              <a:t> </a:t>
            </a:r>
            <a:r>
              <a:rPr lang="en-US" sz="2000" dirty="0" err="1">
                <a:effectLst/>
                <a:latin typeface="+mn-lt"/>
                <a:ea typeface="+mn-ea"/>
                <a:cs typeface="+mn-cs"/>
              </a:rPr>
              <a:t>toimumist</a:t>
            </a:r>
            <a:r>
              <a:rPr lang="en-US" sz="2000" dirty="0">
                <a:effectLst/>
                <a:latin typeface="+mn-lt"/>
                <a:ea typeface="+mn-ea"/>
                <a:cs typeface="+mn-cs"/>
              </a:rPr>
              <a:t> </a:t>
            </a:r>
            <a:r>
              <a:rPr lang="en-US" sz="2000" dirty="0" err="1">
                <a:effectLst/>
                <a:latin typeface="+mn-lt"/>
                <a:ea typeface="+mn-ea"/>
                <a:cs typeface="+mn-cs"/>
              </a:rPr>
              <a:t>kõigi</a:t>
            </a:r>
            <a:r>
              <a:rPr lang="en-US" sz="2000" dirty="0">
                <a:effectLst/>
                <a:latin typeface="+mn-lt"/>
                <a:ea typeface="+mn-ea"/>
                <a:cs typeface="+mn-cs"/>
              </a:rPr>
              <a:t> </a:t>
            </a:r>
            <a:r>
              <a:rPr lang="en-US" sz="2000" dirty="0" err="1">
                <a:effectLst/>
                <a:latin typeface="+mn-lt"/>
                <a:ea typeface="+mn-ea"/>
                <a:cs typeface="+mn-cs"/>
              </a:rPr>
              <a:t>asjaomaste</a:t>
            </a:r>
            <a:r>
              <a:rPr lang="en-US" sz="2000" dirty="0">
                <a:effectLst/>
                <a:latin typeface="+mn-lt"/>
                <a:ea typeface="+mn-ea"/>
                <a:cs typeface="+mn-cs"/>
              </a:rPr>
              <a:t> </a:t>
            </a:r>
            <a:r>
              <a:rPr lang="en-US" sz="2000" dirty="0" err="1">
                <a:effectLst/>
                <a:latin typeface="+mn-lt"/>
                <a:ea typeface="+mn-ea"/>
                <a:cs typeface="+mn-cs"/>
              </a:rPr>
              <a:t>riikide</a:t>
            </a:r>
            <a:r>
              <a:rPr lang="en-US" sz="2000" dirty="0">
                <a:effectLst/>
                <a:latin typeface="+mn-lt"/>
                <a:ea typeface="+mn-ea"/>
                <a:cs typeface="+mn-cs"/>
              </a:rPr>
              <a:t> (</a:t>
            </a:r>
            <a:r>
              <a:rPr lang="en-US" sz="2000" dirty="0" err="1">
                <a:effectLst/>
                <a:latin typeface="+mn-lt"/>
                <a:ea typeface="+mn-ea"/>
                <a:cs typeface="+mn-cs"/>
              </a:rPr>
              <a:t>päritoluriigist</a:t>
            </a:r>
            <a:r>
              <a:rPr lang="en-US" sz="2000" dirty="0">
                <a:effectLst/>
                <a:latin typeface="+mn-lt"/>
                <a:ea typeface="+mn-ea"/>
                <a:cs typeface="+mn-cs"/>
              </a:rPr>
              <a:t> </a:t>
            </a:r>
            <a:r>
              <a:rPr lang="en-US" sz="2000" dirty="0" err="1">
                <a:effectLst/>
                <a:latin typeface="+mn-lt"/>
                <a:ea typeface="+mn-ea"/>
                <a:cs typeface="+mn-cs"/>
              </a:rPr>
              <a:t>sihtkohani</a:t>
            </a:r>
            <a:r>
              <a:rPr lang="en-US" sz="2000" dirty="0">
                <a:effectLst/>
                <a:latin typeface="+mn-lt"/>
                <a:ea typeface="+mn-ea"/>
                <a:cs typeface="+mn-cs"/>
              </a:rPr>
              <a:t>, </a:t>
            </a:r>
            <a:r>
              <a:rPr lang="en-US" sz="2000" dirty="0" err="1">
                <a:effectLst/>
                <a:latin typeface="+mn-lt"/>
                <a:ea typeface="+mn-ea"/>
                <a:cs typeface="+mn-cs"/>
              </a:rPr>
              <a:t>sealhulgas</a:t>
            </a:r>
            <a:r>
              <a:rPr lang="en-US" sz="2000" dirty="0">
                <a:effectLst/>
                <a:latin typeface="+mn-lt"/>
                <a:ea typeface="+mn-ea"/>
                <a:cs typeface="+mn-cs"/>
              </a:rPr>
              <a:t> </a:t>
            </a:r>
            <a:r>
              <a:rPr lang="en-US" sz="2000" dirty="0" err="1">
                <a:effectLst/>
                <a:latin typeface="+mn-lt"/>
                <a:ea typeface="+mn-ea"/>
                <a:cs typeface="+mn-cs"/>
              </a:rPr>
              <a:t>transiit</a:t>
            </a:r>
            <a:r>
              <a:rPr lang="en-US" sz="2000" dirty="0">
                <a:effectLst/>
                <a:latin typeface="+mn-lt"/>
                <a:ea typeface="+mn-ea"/>
                <a:cs typeface="+mn-cs"/>
              </a:rPr>
              <a:t>) </a:t>
            </a:r>
            <a:r>
              <a:rPr lang="en-US" sz="2000" dirty="0" err="1">
                <a:effectLst/>
                <a:latin typeface="+mn-lt"/>
                <a:ea typeface="+mn-ea"/>
                <a:cs typeface="+mn-cs"/>
              </a:rPr>
              <a:t>ametiasutuste</a:t>
            </a:r>
            <a:r>
              <a:rPr lang="en-US" sz="2000" dirty="0">
                <a:effectLst/>
                <a:latin typeface="+mn-lt"/>
                <a:ea typeface="+mn-ea"/>
                <a:cs typeface="+mn-cs"/>
              </a:rPr>
              <a:t> </a:t>
            </a:r>
            <a:r>
              <a:rPr lang="en-US" sz="2000" dirty="0" err="1">
                <a:effectLst/>
                <a:latin typeface="+mn-lt"/>
                <a:ea typeface="+mn-ea"/>
                <a:cs typeface="+mn-cs"/>
              </a:rPr>
              <a:t>eelnevat</a:t>
            </a:r>
            <a:r>
              <a:rPr lang="en-US" sz="2000" dirty="0">
                <a:effectLst/>
                <a:latin typeface="+mn-lt"/>
                <a:ea typeface="+mn-ea"/>
                <a:cs typeface="+mn-cs"/>
              </a:rPr>
              <a:t> </a:t>
            </a:r>
            <a:r>
              <a:rPr lang="en-US" sz="2000" dirty="0" err="1">
                <a:effectLst/>
                <a:latin typeface="+mn-lt"/>
                <a:ea typeface="+mn-ea"/>
                <a:cs typeface="+mn-cs"/>
              </a:rPr>
              <a:t>nõusolekut</a:t>
            </a:r>
            <a:r>
              <a:rPr lang="en-US" sz="2000" dirty="0">
                <a:effectLst/>
                <a:latin typeface="+mn-lt"/>
                <a:ea typeface="+mn-ea"/>
                <a:cs typeface="+mn-cs"/>
              </a:rPr>
              <a:t>.</a:t>
            </a:r>
          </a:p>
          <a:p>
            <a:pPr>
              <a:spcBef>
                <a:spcPts val="600"/>
              </a:spcBef>
              <a:spcAft>
                <a:spcPts val="600"/>
              </a:spcAft>
            </a:pPr>
            <a:r>
              <a:rPr lang="en-US" sz="2000" dirty="0" err="1">
                <a:effectLst/>
                <a:latin typeface="+mn-lt"/>
                <a:ea typeface="+mn-ea"/>
                <a:cs typeface="+mn-cs"/>
              </a:rPr>
              <a:t>ELis</a:t>
            </a:r>
            <a:r>
              <a:rPr lang="en-US" sz="2000" dirty="0">
                <a:effectLst/>
                <a:latin typeface="+mn-lt"/>
                <a:ea typeface="+mn-ea"/>
                <a:cs typeface="+mn-cs"/>
              </a:rPr>
              <a:t> ja OECD </a:t>
            </a:r>
            <a:r>
              <a:rPr lang="en-US" sz="2000" dirty="0" err="1">
                <a:effectLst/>
                <a:latin typeface="+mn-lt"/>
                <a:ea typeface="+mn-ea"/>
                <a:cs typeface="+mn-cs"/>
              </a:rPr>
              <a:t>riikides</a:t>
            </a:r>
            <a:r>
              <a:rPr lang="en-US" sz="2000" dirty="0">
                <a:effectLst/>
                <a:latin typeface="+mn-lt"/>
                <a:ea typeface="+mn-ea"/>
                <a:cs typeface="+mn-cs"/>
              </a:rPr>
              <a:t> </a:t>
            </a:r>
            <a:r>
              <a:rPr lang="en-US" sz="2000" dirty="0" err="1">
                <a:effectLst/>
                <a:latin typeface="+mn-lt"/>
                <a:ea typeface="+mn-ea"/>
                <a:cs typeface="+mn-cs"/>
              </a:rPr>
              <a:t>taaskasutamiseks</a:t>
            </a:r>
            <a:r>
              <a:rPr lang="en-US" sz="2000" dirty="0">
                <a:effectLst/>
                <a:latin typeface="+mn-lt"/>
                <a:ea typeface="+mn-ea"/>
                <a:cs typeface="+mn-cs"/>
              </a:rPr>
              <a:t> </a:t>
            </a:r>
            <a:r>
              <a:rPr lang="en-US" sz="2000" dirty="0" err="1">
                <a:effectLst/>
                <a:latin typeface="+mn-lt"/>
                <a:ea typeface="+mn-ea"/>
                <a:cs typeface="+mn-cs"/>
              </a:rPr>
              <a:t>toimuvate</a:t>
            </a:r>
            <a:r>
              <a:rPr lang="en-US" sz="2000" dirty="0">
                <a:effectLst/>
                <a:latin typeface="+mn-lt"/>
                <a:ea typeface="+mn-ea"/>
                <a:cs typeface="+mn-cs"/>
              </a:rPr>
              <a:t> "</a:t>
            </a:r>
            <a:r>
              <a:rPr lang="en-US" sz="2000" dirty="0" err="1">
                <a:effectLst/>
                <a:latin typeface="+mn-lt"/>
                <a:ea typeface="+mn-ea"/>
                <a:cs typeface="+mn-cs"/>
              </a:rPr>
              <a:t>rohelise</a:t>
            </a:r>
            <a:r>
              <a:rPr lang="en-US" sz="2000" dirty="0">
                <a:effectLst/>
                <a:latin typeface="+mn-lt"/>
                <a:ea typeface="+mn-ea"/>
                <a:cs typeface="+mn-cs"/>
              </a:rPr>
              <a:t> </a:t>
            </a:r>
            <a:r>
              <a:rPr lang="en-US" sz="2000" dirty="0" err="1">
                <a:effectLst/>
                <a:latin typeface="+mn-lt"/>
                <a:ea typeface="+mn-ea"/>
                <a:cs typeface="+mn-cs"/>
              </a:rPr>
              <a:t>nimekirja</a:t>
            </a:r>
            <a:r>
              <a:rPr lang="en-US" sz="2000" dirty="0">
                <a:effectLst/>
                <a:latin typeface="+mn-lt"/>
                <a:ea typeface="+mn-ea"/>
                <a:cs typeface="+mn-cs"/>
              </a:rPr>
              <a:t>" </a:t>
            </a:r>
            <a:r>
              <a:rPr lang="en-US" sz="2000" dirty="0" err="1">
                <a:effectLst/>
                <a:latin typeface="+mn-lt"/>
                <a:ea typeface="+mn-ea"/>
                <a:cs typeface="+mn-cs"/>
              </a:rPr>
              <a:t>kantud</a:t>
            </a:r>
            <a:r>
              <a:rPr lang="en-US" sz="2000" dirty="0">
                <a:effectLst/>
                <a:latin typeface="+mn-lt"/>
                <a:ea typeface="+mn-ea"/>
                <a:cs typeface="+mn-cs"/>
              </a:rPr>
              <a:t> </a:t>
            </a:r>
            <a:r>
              <a:rPr lang="en-US" sz="2000" dirty="0" err="1">
                <a:effectLst/>
                <a:latin typeface="+mn-lt"/>
                <a:ea typeface="+mn-ea"/>
                <a:cs typeface="+mn-cs"/>
              </a:rPr>
              <a:t>tavajäätmete</a:t>
            </a:r>
            <a:r>
              <a:rPr lang="en-US" sz="2000" dirty="0">
                <a:effectLst/>
                <a:latin typeface="+mn-lt"/>
                <a:ea typeface="+mn-ea"/>
                <a:cs typeface="+mn-cs"/>
              </a:rPr>
              <a:t> </a:t>
            </a:r>
            <a:r>
              <a:rPr lang="en-US" sz="2000" dirty="0" err="1">
                <a:effectLst/>
                <a:latin typeface="+mn-lt"/>
                <a:ea typeface="+mn-ea"/>
                <a:cs typeface="+mn-cs"/>
              </a:rPr>
              <a:t>vedude</a:t>
            </a:r>
            <a:r>
              <a:rPr lang="en-US" sz="2000" dirty="0">
                <a:effectLst/>
                <a:latin typeface="+mn-lt"/>
                <a:ea typeface="+mn-ea"/>
                <a:cs typeface="+mn-cs"/>
              </a:rPr>
              <a:t> </a:t>
            </a:r>
            <a:r>
              <a:rPr lang="en-US" sz="2000" dirty="0" err="1">
                <a:effectLst/>
                <a:latin typeface="+mn-lt"/>
                <a:ea typeface="+mn-ea"/>
                <a:cs typeface="+mn-cs"/>
              </a:rPr>
              <a:t>suhtes</a:t>
            </a:r>
            <a:r>
              <a:rPr lang="en-US" sz="2000" dirty="0">
                <a:effectLst/>
                <a:latin typeface="+mn-lt"/>
                <a:ea typeface="+mn-ea"/>
                <a:cs typeface="+mn-cs"/>
              </a:rPr>
              <a:t> </a:t>
            </a:r>
            <a:r>
              <a:rPr lang="en-US" sz="2000" dirty="0" err="1">
                <a:effectLst/>
                <a:latin typeface="+mn-lt"/>
                <a:ea typeface="+mn-ea"/>
                <a:cs typeface="+mn-cs"/>
              </a:rPr>
              <a:t>kohaldatakse</a:t>
            </a:r>
            <a:r>
              <a:rPr lang="en-US" sz="2000" dirty="0">
                <a:effectLst/>
                <a:latin typeface="+mn-lt"/>
                <a:ea typeface="+mn-ea"/>
                <a:cs typeface="+mn-cs"/>
              </a:rPr>
              <a:t> </a:t>
            </a:r>
            <a:r>
              <a:rPr lang="en-US" sz="2000" dirty="0" err="1">
                <a:effectLst/>
                <a:latin typeface="+mn-lt"/>
                <a:ea typeface="+mn-ea"/>
                <a:cs typeface="+mn-cs"/>
              </a:rPr>
              <a:t>üldisi</a:t>
            </a:r>
            <a:r>
              <a:rPr lang="en-US" sz="2000" dirty="0">
                <a:effectLst/>
                <a:latin typeface="+mn-lt"/>
                <a:ea typeface="+mn-ea"/>
                <a:cs typeface="+mn-cs"/>
              </a:rPr>
              <a:t> </a:t>
            </a:r>
            <a:r>
              <a:rPr lang="en-US" sz="2000" dirty="0" err="1">
                <a:effectLst/>
                <a:latin typeface="+mn-lt"/>
                <a:ea typeface="+mn-ea"/>
                <a:cs typeface="+mn-cs"/>
              </a:rPr>
              <a:t>teavitamisnõudeid</a:t>
            </a:r>
            <a:r>
              <a:rPr lang="en-US" sz="2000" dirty="0">
                <a:effectLst/>
                <a:latin typeface="+mn-lt"/>
                <a:ea typeface="+mn-ea"/>
                <a:cs typeface="+mn-cs"/>
              </a:rPr>
              <a:t>. </a:t>
            </a:r>
          </a:p>
          <a:p>
            <a:pPr>
              <a:spcBef>
                <a:spcPts val="600"/>
              </a:spcBef>
              <a:spcAft>
                <a:spcPts val="600"/>
              </a:spcAft>
            </a:pPr>
            <a:r>
              <a:rPr lang="en-US" sz="2000" dirty="0" err="1">
                <a:effectLst/>
                <a:latin typeface="+mn-lt"/>
                <a:ea typeface="+mn-ea"/>
                <a:cs typeface="+mn-cs"/>
              </a:rPr>
              <a:t>Kõik</a:t>
            </a:r>
            <a:r>
              <a:rPr lang="en-US" sz="2000" dirty="0">
                <a:effectLst/>
                <a:latin typeface="+mn-lt"/>
                <a:ea typeface="+mn-ea"/>
                <a:cs typeface="+mn-cs"/>
              </a:rPr>
              <a:t> </a:t>
            </a:r>
            <a:r>
              <a:rPr lang="en-US" sz="2000" dirty="0" err="1">
                <a:effectLst/>
                <a:latin typeface="+mn-lt"/>
                <a:ea typeface="+mn-ea"/>
                <a:cs typeface="+mn-cs"/>
              </a:rPr>
              <a:t>põhiteave</a:t>
            </a:r>
            <a:r>
              <a:rPr lang="en-US" sz="2000" dirty="0">
                <a:effectLst/>
                <a:latin typeface="+mn-lt"/>
                <a:ea typeface="+mn-ea"/>
                <a:cs typeface="+mn-cs"/>
              </a:rPr>
              <a:t> </a:t>
            </a:r>
            <a:r>
              <a:rPr lang="en-US" sz="2000" dirty="0" err="1">
                <a:effectLst/>
                <a:latin typeface="+mn-lt"/>
                <a:ea typeface="+mn-ea"/>
                <a:cs typeface="+mn-cs"/>
              </a:rPr>
              <a:t>veetavate</a:t>
            </a:r>
            <a:r>
              <a:rPr lang="en-US" sz="2000" dirty="0">
                <a:effectLst/>
                <a:latin typeface="+mn-lt"/>
                <a:ea typeface="+mn-ea"/>
                <a:cs typeface="+mn-cs"/>
              </a:rPr>
              <a:t> jäätmete kohta, </a:t>
            </a:r>
            <a:r>
              <a:rPr lang="en-US" sz="2000" dirty="0" err="1">
                <a:effectLst/>
                <a:latin typeface="+mn-lt"/>
                <a:ea typeface="+mn-ea"/>
                <a:cs typeface="+mn-cs"/>
              </a:rPr>
              <a:t>nagu</a:t>
            </a:r>
            <a:r>
              <a:rPr lang="en-US" sz="2000" dirty="0">
                <a:effectLst/>
                <a:latin typeface="+mn-lt"/>
                <a:ea typeface="+mn-ea"/>
                <a:cs typeface="+mn-cs"/>
              </a:rPr>
              <a:t> </a:t>
            </a:r>
            <a:r>
              <a:rPr lang="en-US" sz="2000" dirty="0" err="1">
                <a:effectLst/>
                <a:latin typeface="+mn-lt"/>
                <a:ea typeface="+mn-ea"/>
                <a:cs typeface="+mn-cs"/>
              </a:rPr>
              <a:t>kogus</a:t>
            </a:r>
            <a:r>
              <a:rPr lang="en-US" sz="2000" dirty="0">
                <a:effectLst/>
                <a:latin typeface="+mn-lt"/>
                <a:ea typeface="+mn-ea"/>
                <a:cs typeface="+mn-cs"/>
              </a:rPr>
              <a:t>, </a:t>
            </a:r>
            <a:r>
              <a:rPr lang="en-US" sz="2000" dirty="0" err="1">
                <a:effectLst/>
                <a:latin typeface="+mn-lt"/>
                <a:ea typeface="+mn-ea"/>
                <a:cs typeface="+mn-cs"/>
              </a:rPr>
              <a:t>töötlemine</a:t>
            </a:r>
            <a:r>
              <a:rPr lang="en-US" sz="2000" dirty="0">
                <a:effectLst/>
                <a:latin typeface="+mn-lt"/>
                <a:ea typeface="+mn-ea"/>
                <a:cs typeface="+mn-cs"/>
              </a:rPr>
              <a:t>, </a:t>
            </a:r>
            <a:r>
              <a:rPr lang="en-US" sz="2000" dirty="0" err="1">
                <a:effectLst/>
                <a:latin typeface="+mn-lt"/>
                <a:ea typeface="+mn-ea"/>
                <a:cs typeface="+mn-cs"/>
              </a:rPr>
              <a:t>päritolu</a:t>
            </a:r>
            <a:r>
              <a:rPr lang="en-US" sz="2000" dirty="0">
                <a:effectLst/>
                <a:latin typeface="+mn-lt"/>
                <a:ea typeface="+mn-ea"/>
                <a:cs typeface="+mn-cs"/>
              </a:rPr>
              <a:t> ja </a:t>
            </a:r>
            <a:r>
              <a:rPr lang="en-US" sz="2000" dirty="0" err="1">
                <a:effectLst/>
                <a:latin typeface="+mn-lt"/>
                <a:ea typeface="+mn-ea"/>
                <a:cs typeface="+mn-cs"/>
              </a:rPr>
              <a:t>sihtkoht</a:t>
            </a:r>
            <a:r>
              <a:rPr lang="en-US" sz="2000" dirty="0">
                <a:effectLst/>
                <a:latin typeface="+mn-lt"/>
                <a:ea typeface="+mn-ea"/>
                <a:cs typeface="+mn-cs"/>
              </a:rPr>
              <a:t>, </a:t>
            </a:r>
            <a:r>
              <a:rPr lang="en-US" sz="2000" dirty="0" err="1">
                <a:effectLst/>
                <a:latin typeface="+mn-lt"/>
                <a:ea typeface="+mn-ea"/>
                <a:cs typeface="+mn-cs"/>
              </a:rPr>
              <a:t>tuleb</a:t>
            </a:r>
            <a:r>
              <a:rPr lang="en-US" sz="2000" dirty="0">
                <a:effectLst/>
                <a:latin typeface="+mn-lt"/>
                <a:ea typeface="+mn-ea"/>
                <a:cs typeface="+mn-cs"/>
              </a:rPr>
              <a:t> </a:t>
            </a:r>
            <a:r>
              <a:rPr lang="en-US" sz="2000" dirty="0" err="1">
                <a:effectLst/>
                <a:latin typeface="+mn-lt"/>
                <a:ea typeface="+mn-ea"/>
                <a:cs typeface="+mn-cs"/>
              </a:rPr>
              <a:t>teha</a:t>
            </a:r>
            <a:r>
              <a:rPr lang="en-US" sz="2000" dirty="0">
                <a:effectLst/>
                <a:latin typeface="+mn-lt"/>
                <a:ea typeface="+mn-ea"/>
                <a:cs typeface="+mn-cs"/>
              </a:rPr>
              <a:t> </a:t>
            </a:r>
            <a:r>
              <a:rPr lang="en-US" sz="2000" dirty="0" err="1">
                <a:effectLst/>
                <a:latin typeface="+mn-lt"/>
                <a:ea typeface="+mn-ea"/>
                <a:cs typeface="+mn-cs"/>
              </a:rPr>
              <a:t>kättesaadavaks</a:t>
            </a:r>
            <a:r>
              <a:rPr lang="en-US" sz="2000" dirty="0">
                <a:effectLst/>
                <a:latin typeface="+mn-lt"/>
                <a:ea typeface="+mn-ea"/>
                <a:cs typeface="+mn-cs"/>
              </a:rPr>
              <a:t> </a:t>
            </a:r>
            <a:r>
              <a:rPr lang="en-US" sz="2000" dirty="0" err="1">
                <a:effectLst/>
                <a:latin typeface="+mn-lt"/>
                <a:ea typeface="+mn-ea"/>
                <a:cs typeface="+mn-cs"/>
              </a:rPr>
              <a:t>enne</a:t>
            </a:r>
            <a:r>
              <a:rPr lang="en-US" sz="2000" dirty="0">
                <a:effectLst/>
                <a:latin typeface="+mn-lt"/>
                <a:ea typeface="+mn-ea"/>
                <a:cs typeface="+mn-cs"/>
              </a:rPr>
              <a:t> </a:t>
            </a:r>
            <a:r>
              <a:rPr lang="en-US" sz="2000" dirty="0" err="1">
                <a:effectLst/>
                <a:latin typeface="+mn-lt"/>
                <a:ea typeface="+mn-ea"/>
                <a:cs typeface="+mn-cs"/>
              </a:rPr>
              <a:t>veo</a:t>
            </a:r>
            <a:r>
              <a:rPr lang="en-US" sz="2000" dirty="0">
                <a:effectLst/>
                <a:latin typeface="+mn-lt"/>
                <a:ea typeface="+mn-ea"/>
                <a:cs typeface="+mn-cs"/>
              </a:rPr>
              <a:t> </a:t>
            </a:r>
            <a:r>
              <a:rPr lang="en-US" sz="2000" dirty="0" err="1">
                <a:effectLst/>
                <a:latin typeface="+mn-lt"/>
                <a:ea typeface="+mn-ea"/>
                <a:cs typeface="+mn-cs"/>
              </a:rPr>
              <a:t>algust</a:t>
            </a:r>
            <a:r>
              <a:rPr lang="en-US" sz="2000" dirty="0">
                <a:effectLst/>
                <a:latin typeface="+mn-lt"/>
                <a:ea typeface="+mn-ea"/>
                <a:cs typeface="+mn-cs"/>
              </a:rPr>
              <a:t>.</a:t>
            </a:r>
            <a:endParaRPr lang="et-EE" sz="2000" dirty="0">
              <a:effectLst/>
              <a:latin typeface="+mn-lt"/>
              <a:ea typeface="+mn-ea"/>
              <a:cs typeface="+mn-cs"/>
            </a:endParaRPr>
          </a:p>
          <a:p>
            <a:endParaRPr lang="et-EE" sz="2000" dirty="0"/>
          </a:p>
        </p:txBody>
      </p:sp>
      <p:sp>
        <p:nvSpPr>
          <p:cNvPr id="4" name="Slaidinumbri kohatäide 3"/>
          <p:cNvSpPr>
            <a:spLocks noGrp="1"/>
          </p:cNvSpPr>
          <p:nvPr>
            <p:ph type="sldNum" sz="quarter" idx="5"/>
          </p:nvPr>
        </p:nvSpPr>
        <p:spPr/>
        <p:txBody>
          <a:bodyPr/>
          <a:lstStyle/>
          <a:p>
            <a:fld id="{B5CEBE0C-0CAA-4665-A5AF-FE93B2CB75D3}" type="slidenum">
              <a:rPr lang="et-EE" smtClean="0"/>
              <a:t>8</a:t>
            </a:fld>
            <a:endParaRPr lang="et-EE"/>
          </a:p>
        </p:txBody>
      </p:sp>
    </p:spTree>
    <p:extLst>
      <p:ext uri="{BB962C8B-B14F-4D97-AF65-F5344CB8AC3E}">
        <p14:creationId xmlns:p14="http://schemas.microsoft.com/office/powerpoint/2010/main" val="545472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a:spcBef>
                <a:spcPts val="600"/>
              </a:spcBef>
              <a:spcAft>
                <a:spcPts val="600"/>
              </a:spcAft>
            </a:pPr>
            <a:r>
              <a:rPr lang="et-EE" sz="2000" dirty="0">
                <a:effectLst/>
                <a:latin typeface="+mn-lt"/>
                <a:ea typeface="+mn-ea"/>
                <a:cs typeface="+mn-cs"/>
              </a:rPr>
              <a:t>Põhjenduspunkt 22, Artikkel 4, Artikkel 11</a:t>
            </a:r>
          </a:p>
          <a:p>
            <a:pPr>
              <a:spcBef>
                <a:spcPts val="600"/>
              </a:spcBef>
              <a:spcAft>
                <a:spcPts val="600"/>
              </a:spcAft>
            </a:pPr>
            <a:r>
              <a:rPr lang="et-EE" sz="2000" dirty="0">
                <a:effectLst/>
                <a:latin typeface="+mn-lt"/>
                <a:ea typeface="+mn-ea"/>
                <a:cs typeface="+mn-cs"/>
              </a:rPr>
              <a:t>E</a:t>
            </a:r>
            <a:r>
              <a:rPr lang="en-US" sz="2000" dirty="0" err="1">
                <a:effectLst/>
                <a:latin typeface="+mn-lt"/>
                <a:ea typeface="+mn-ea"/>
                <a:cs typeface="+mn-cs"/>
              </a:rPr>
              <a:t>namiku</a:t>
            </a:r>
            <a:r>
              <a:rPr lang="en-US" sz="2000" dirty="0">
                <a:effectLst/>
                <a:latin typeface="+mn-lt"/>
                <a:ea typeface="+mn-ea"/>
                <a:cs typeface="+mn-cs"/>
              </a:rPr>
              <a:t> </a:t>
            </a:r>
            <a:r>
              <a:rPr lang="en-US" sz="2000" dirty="0" err="1">
                <a:effectLst/>
                <a:latin typeface="+mn-lt"/>
                <a:ea typeface="+mn-ea"/>
                <a:cs typeface="+mn-cs"/>
              </a:rPr>
              <a:t>segajäätmete</a:t>
            </a:r>
            <a:r>
              <a:rPr lang="en-US" sz="2000" dirty="0">
                <a:effectLst/>
                <a:latin typeface="+mn-lt"/>
                <a:ea typeface="+mn-ea"/>
                <a:cs typeface="+mn-cs"/>
              </a:rPr>
              <a:t> </a:t>
            </a:r>
            <a:r>
              <a:rPr lang="en-US" sz="2000" dirty="0" err="1">
                <a:effectLst/>
                <a:latin typeface="+mn-lt"/>
                <a:ea typeface="+mn-ea"/>
                <a:cs typeface="+mn-cs"/>
              </a:rPr>
              <a:t>puhul</a:t>
            </a:r>
            <a:r>
              <a:rPr lang="en-US" sz="2000" dirty="0">
                <a:effectLst/>
                <a:latin typeface="+mn-lt"/>
                <a:ea typeface="+mn-ea"/>
                <a:cs typeface="+mn-cs"/>
              </a:rPr>
              <a:t>, mis on </a:t>
            </a:r>
            <a:r>
              <a:rPr lang="en-US" sz="2000" dirty="0" err="1">
                <a:effectLst/>
                <a:latin typeface="+mn-lt"/>
                <a:ea typeface="+mn-ea"/>
                <a:cs typeface="+mn-cs"/>
              </a:rPr>
              <a:t>ette</a:t>
            </a:r>
            <a:r>
              <a:rPr lang="en-US" sz="2000" dirty="0">
                <a:effectLst/>
                <a:latin typeface="+mn-lt"/>
                <a:ea typeface="+mn-ea"/>
                <a:cs typeface="+mn-cs"/>
              </a:rPr>
              <a:t> </a:t>
            </a:r>
            <a:r>
              <a:rPr lang="en-US" sz="2000" dirty="0" err="1">
                <a:effectLst/>
                <a:latin typeface="+mn-lt"/>
                <a:ea typeface="+mn-ea"/>
                <a:cs typeface="+mn-cs"/>
              </a:rPr>
              <a:t>nähtud</a:t>
            </a:r>
            <a:r>
              <a:rPr lang="en-US" sz="2000" dirty="0">
                <a:effectLst/>
                <a:latin typeface="+mn-lt"/>
                <a:ea typeface="+mn-ea"/>
                <a:cs typeface="+mn-cs"/>
              </a:rPr>
              <a:t> </a:t>
            </a:r>
            <a:r>
              <a:rPr lang="en-US" sz="2000" dirty="0" err="1">
                <a:effectLst/>
                <a:latin typeface="+mn-lt"/>
                <a:ea typeface="+mn-ea"/>
                <a:cs typeface="+mn-cs"/>
              </a:rPr>
              <a:t>taaskasutamiseks</a:t>
            </a:r>
            <a:r>
              <a:rPr lang="en-US" sz="2000" dirty="0">
                <a:effectLst/>
                <a:latin typeface="+mn-lt"/>
                <a:ea typeface="+mn-ea"/>
                <a:cs typeface="+mn-cs"/>
              </a:rPr>
              <a:t>, </a:t>
            </a:r>
            <a:r>
              <a:rPr lang="en-US" sz="2000" dirty="0" err="1">
                <a:effectLst/>
                <a:latin typeface="+mn-lt"/>
                <a:ea typeface="+mn-ea"/>
                <a:cs typeface="+mn-cs"/>
              </a:rPr>
              <a:t>kohaldatakse</a:t>
            </a:r>
            <a:r>
              <a:rPr lang="en-US" sz="2000" dirty="0">
                <a:effectLst/>
                <a:latin typeface="+mn-lt"/>
                <a:ea typeface="+mn-ea"/>
                <a:cs typeface="+mn-cs"/>
              </a:rPr>
              <a:t> </a:t>
            </a:r>
            <a:r>
              <a:rPr lang="en-US" sz="2000" dirty="0" err="1">
                <a:effectLst/>
                <a:latin typeface="+mn-lt"/>
                <a:ea typeface="+mn-ea"/>
                <a:cs typeface="+mn-cs"/>
              </a:rPr>
              <a:t>eelneva</a:t>
            </a:r>
            <a:r>
              <a:rPr lang="en-US" sz="2000" dirty="0">
                <a:effectLst/>
                <a:latin typeface="+mn-lt"/>
                <a:ea typeface="+mn-ea"/>
                <a:cs typeface="+mn-cs"/>
              </a:rPr>
              <a:t> </a:t>
            </a:r>
            <a:r>
              <a:rPr lang="en-US" sz="2000" dirty="0" err="1">
                <a:effectLst/>
                <a:latin typeface="+mn-lt"/>
                <a:ea typeface="+mn-ea"/>
                <a:cs typeface="+mn-cs"/>
              </a:rPr>
              <a:t>teatamise</a:t>
            </a:r>
            <a:r>
              <a:rPr lang="en-US" sz="2000" dirty="0">
                <a:effectLst/>
                <a:latin typeface="+mn-lt"/>
                <a:ea typeface="+mn-ea"/>
                <a:cs typeface="+mn-cs"/>
              </a:rPr>
              <a:t> ja </a:t>
            </a:r>
            <a:r>
              <a:rPr lang="en-US" sz="2000" dirty="0" err="1">
                <a:effectLst/>
                <a:latin typeface="+mn-lt"/>
                <a:ea typeface="+mn-ea"/>
                <a:cs typeface="+mn-cs"/>
              </a:rPr>
              <a:t>nõusoleku</a:t>
            </a:r>
            <a:r>
              <a:rPr lang="en-US" sz="2000" dirty="0">
                <a:effectLst/>
                <a:latin typeface="+mn-lt"/>
                <a:ea typeface="+mn-ea"/>
                <a:cs typeface="+mn-cs"/>
              </a:rPr>
              <a:t> </a:t>
            </a:r>
            <a:r>
              <a:rPr lang="en-US" sz="2000" dirty="0" err="1">
                <a:effectLst/>
                <a:latin typeface="+mn-lt"/>
                <a:ea typeface="+mn-ea"/>
                <a:cs typeface="+mn-cs"/>
              </a:rPr>
              <a:t>andmise</a:t>
            </a:r>
            <a:r>
              <a:rPr lang="en-US" sz="2000" dirty="0">
                <a:effectLst/>
                <a:latin typeface="+mn-lt"/>
                <a:ea typeface="+mn-ea"/>
                <a:cs typeface="+mn-cs"/>
              </a:rPr>
              <a:t> </a:t>
            </a:r>
            <a:r>
              <a:rPr lang="en-US" sz="2000" dirty="0" err="1">
                <a:effectLst/>
                <a:latin typeface="+mn-lt"/>
                <a:ea typeface="+mn-ea"/>
                <a:cs typeface="+mn-cs"/>
              </a:rPr>
              <a:t>menetlust</a:t>
            </a:r>
            <a:r>
              <a:rPr lang="en-US" sz="2000" dirty="0">
                <a:effectLst/>
                <a:latin typeface="+mn-lt"/>
                <a:ea typeface="+mn-ea"/>
                <a:cs typeface="+mn-cs"/>
              </a:rPr>
              <a:t>. See </a:t>
            </a:r>
            <a:r>
              <a:rPr lang="en-US" sz="2000" dirty="0" err="1">
                <a:effectLst/>
                <a:latin typeface="+mn-lt"/>
                <a:ea typeface="+mn-ea"/>
                <a:cs typeface="+mn-cs"/>
              </a:rPr>
              <a:t>tähendab</a:t>
            </a:r>
            <a:r>
              <a:rPr lang="en-US" sz="2000" dirty="0">
                <a:effectLst/>
                <a:latin typeface="+mn-lt"/>
                <a:ea typeface="+mn-ea"/>
                <a:cs typeface="+mn-cs"/>
              </a:rPr>
              <a:t>, et </a:t>
            </a:r>
            <a:r>
              <a:rPr lang="en-US" sz="2000" dirty="0" err="1">
                <a:effectLst/>
                <a:latin typeface="+mn-lt"/>
                <a:ea typeface="+mn-ea"/>
                <a:cs typeface="+mn-cs"/>
              </a:rPr>
              <a:t>selliseid</a:t>
            </a:r>
            <a:r>
              <a:rPr lang="en-US" sz="2000" dirty="0">
                <a:effectLst/>
                <a:latin typeface="+mn-lt"/>
                <a:ea typeface="+mn-ea"/>
                <a:cs typeface="+mn-cs"/>
              </a:rPr>
              <a:t> </a:t>
            </a:r>
            <a:r>
              <a:rPr lang="en-US" sz="2000" dirty="0" err="1">
                <a:effectLst/>
                <a:latin typeface="+mn-lt"/>
                <a:ea typeface="+mn-ea"/>
                <a:cs typeface="+mn-cs"/>
              </a:rPr>
              <a:t>vedusid</a:t>
            </a:r>
            <a:r>
              <a:rPr lang="en-US" sz="2000" dirty="0">
                <a:effectLst/>
                <a:latin typeface="+mn-lt"/>
                <a:ea typeface="+mn-ea"/>
                <a:cs typeface="+mn-cs"/>
              </a:rPr>
              <a:t> </a:t>
            </a:r>
            <a:r>
              <a:rPr lang="en-US" sz="2000" dirty="0" err="1">
                <a:effectLst/>
                <a:latin typeface="+mn-lt"/>
                <a:ea typeface="+mn-ea"/>
                <a:cs typeface="+mn-cs"/>
              </a:rPr>
              <a:t>kavandav</a:t>
            </a:r>
            <a:r>
              <a:rPr lang="en-US" sz="2000" dirty="0">
                <a:effectLst/>
                <a:latin typeface="+mn-lt"/>
                <a:ea typeface="+mn-ea"/>
                <a:cs typeface="+mn-cs"/>
              </a:rPr>
              <a:t> </a:t>
            </a:r>
            <a:r>
              <a:rPr lang="en-US" sz="2000" dirty="0" err="1">
                <a:effectLst/>
                <a:latin typeface="+mn-lt"/>
                <a:ea typeface="+mn-ea"/>
                <a:cs typeface="+mn-cs"/>
              </a:rPr>
              <a:t>ettevõtja</a:t>
            </a:r>
            <a:r>
              <a:rPr lang="en-US" sz="2000" dirty="0">
                <a:effectLst/>
                <a:latin typeface="+mn-lt"/>
                <a:ea typeface="+mn-ea"/>
                <a:cs typeface="+mn-cs"/>
              </a:rPr>
              <a:t> </a:t>
            </a:r>
            <a:r>
              <a:rPr lang="en-US" sz="2000" dirty="0" err="1">
                <a:effectLst/>
                <a:latin typeface="+mn-lt"/>
                <a:ea typeface="+mn-ea"/>
                <a:cs typeface="+mn-cs"/>
              </a:rPr>
              <a:t>vajab</a:t>
            </a:r>
            <a:r>
              <a:rPr lang="en-US" sz="2000" dirty="0">
                <a:effectLst/>
                <a:latin typeface="+mn-lt"/>
                <a:ea typeface="+mn-ea"/>
                <a:cs typeface="+mn-cs"/>
              </a:rPr>
              <a:t> </a:t>
            </a:r>
            <a:r>
              <a:rPr lang="en-US" sz="2000" dirty="0" err="1">
                <a:effectLst/>
                <a:latin typeface="+mn-lt"/>
                <a:ea typeface="+mn-ea"/>
                <a:cs typeface="+mn-cs"/>
              </a:rPr>
              <a:t>enne</a:t>
            </a:r>
            <a:r>
              <a:rPr lang="en-US" sz="2000" dirty="0">
                <a:effectLst/>
                <a:latin typeface="+mn-lt"/>
                <a:ea typeface="+mn-ea"/>
                <a:cs typeface="+mn-cs"/>
              </a:rPr>
              <a:t> </a:t>
            </a:r>
            <a:r>
              <a:rPr lang="en-US" sz="2000" dirty="0" err="1">
                <a:effectLst/>
                <a:latin typeface="+mn-lt"/>
                <a:ea typeface="+mn-ea"/>
                <a:cs typeface="+mn-cs"/>
              </a:rPr>
              <a:t>vedu</a:t>
            </a:r>
            <a:r>
              <a:rPr lang="en-US" sz="2000" dirty="0">
                <a:effectLst/>
                <a:latin typeface="+mn-lt"/>
                <a:ea typeface="+mn-ea"/>
                <a:cs typeface="+mn-cs"/>
              </a:rPr>
              <a:t> </a:t>
            </a:r>
            <a:r>
              <a:rPr lang="en-US" sz="2000" dirty="0" err="1">
                <a:effectLst/>
                <a:latin typeface="+mn-lt"/>
                <a:ea typeface="+mn-ea"/>
                <a:cs typeface="+mn-cs"/>
              </a:rPr>
              <a:t>toimumist</a:t>
            </a:r>
            <a:r>
              <a:rPr lang="en-US" sz="2000" dirty="0">
                <a:effectLst/>
                <a:latin typeface="+mn-lt"/>
                <a:ea typeface="+mn-ea"/>
                <a:cs typeface="+mn-cs"/>
              </a:rPr>
              <a:t> </a:t>
            </a:r>
            <a:r>
              <a:rPr lang="en-US" sz="2000" dirty="0" err="1">
                <a:effectLst/>
                <a:latin typeface="+mn-lt"/>
                <a:ea typeface="+mn-ea"/>
                <a:cs typeface="+mn-cs"/>
              </a:rPr>
              <a:t>kõigi</a:t>
            </a:r>
            <a:r>
              <a:rPr lang="en-US" sz="2000" dirty="0">
                <a:effectLst/>
                <a:latin typeface="+mn-lt"/>
                <a:ea typeface="+mn-ea"/>
                <a:cs typeface="+mn-cs"/>
              </a:rPr>
              <a:t> </a:t>
            </a:r>
            <a:r>
              <a:rPr lang="en-US" sz="2000" dirty="0" err="1">
                <a:effectLst/>
                <a:latin typeface="+mn-lt"/>
                <a:ea typeface="+mn-ea"/>
                <a:cs typeface="+mn-cs"/>
              </a:rPr>
              <a:t>asjaomaste</a:t>
            </a:r>
            <a:r>
              <a:rPr lang="en-US" sz="2000" dirty="0">
                <a:effectLst/>
                <a:latin typeface="+mn-lt"/>
                <a:ea typeface="+mn-ea"/>
                <a:cs typeface="+mn-cs"/>
              </a:rPr>
              <a:t> </a:t>
            </a:r>
            <a:r>
              <a:rPr lang="en-US" sz="2000" dirty="0" err="1">
                <a:effectLst/>
                <a:latin typeface="+mn-lt"/>
                <a:ea typeface="+mn-ea"/>
                <a:cs typeface="+mn-cs"/>
              </a:rPr>
              <a:t>riikide</a:t>
            </a:r>
            <a:r>
              <a:rPr lang="en-US" sz="2000" dirty="0">
                <a:effectLst/>
                <a:latin typeface="+mn-lt"/>
                <a:ea typeface="+mn-ea"/>
                <a:cs typeface="+mn-cs"/>
              </a:rPr>
              <a:t> (</a:t>
            </a:r>
            <a:r>
              <a:rPr lang="en-US" sz="2000" dirty="0" err="1">
                <a:effectLst/>
                <a:latin typeface="+mn-lt"/>
                <a:ea typeface="+mn-ea"/>
                <a:cs typeface="+mn-cs"/>
              </a:rPr>
              <a:t>päritoluriigist</a:t>
            </a:r>
            <a:r>
              <a:rPr lang="en-US" sz="2000" dirty="0">
                <a:effectLst/>
                <a:latin typeface="+mn-lt"/>
                <a:ea typeface="+mn-ea"/>
                <a:cs typeface="+mn-cs"/>
              </a:rPr>
              <a:t> </a:t>
            </a:r>
            <a:r>
              <a:rPr lang="en-US" sz="2000" dirty="0" err="1">
                <a:effectLst/>
                <a:latin typeface="+mn-lt"/>
                <a:ea typeface="+mn-ea"/>
                <a:cs typeface="+mn-cs"/>
              </a:rPr>
              <a:t>sihtkohani</a:t>
            </a:r>
            <a:r>
              <a:rPr lang="en-US" sz="2000" dirty="0">
                <a:effectLst/>
                <a:latin typeface="+mn-lt"/>
                <a:ea typeface="+mn-ea"/>
                <a:cs typeface="+mn-cs"/>
              </a:rPr>
              <a:t>, </a:t>
            </a:r>
            <a:r>
              <a:rPr lang="en-US" sz="2000" dirty="0" err="1">
                <a:effectLst/>
                <a:latin typeface="+mn-lt"/>
                <a:ea typeface="+mn-ea"/>
                <a:cs typeface="+mn-cs"/>
              </a:rPr>
              <a:t>sealhulgas</a:t>
            </a:r>
            <a:r>
              <a:rPr lang="en-US" sz="2000" dirty="0">
                <a:effectLst/>
                <a:latin typeface="+mn-lt"/>
                <a:ea typeface="+mn-ea"/>
                <a:cs typeface="+mn-cs"/>
              </a:rPr>
              <a:t> </a:t>
            </a:r>
            <a:r>
              <a:rPr lang="en-US" sz="2000" dirty="0" err="1">
                <a:effectLst/>
                <a:latin typeface="+mn-lt"/>
                <a:ea typeface="+mn-ea"/>
                <a:cs typeface="+mn-cs"/>
              </a:rPr>
              <a:t>transiit</a:t>
            </a:r>
            <a:r>
              <a:rPr lang="en-US" sz="2000" dirty="0">
                <a:effectLst/>
                <a:latin typeface="+mn-lt"/>
                <a:ea typeface="+mn-ea"/>
                <a:cs typeface="+mn-cs"/>
              </a:rPr>
              <a:t>) </a:t>
            </a:r>
            <a:r>
              <a:rPr lang="en-US" sz="2000" dirty="0" err="1">
                <a:effectLst/>
                <a:latin typeface="+mn-lt"/>
                <a:ea typeface="+mn-ea"/>
                <a:cs typeface="+mn-cs"/>
              </a:rPr>
              <a:t>ametiasutuste</a:t>
            </a:r>
            <a:r>
              <a:rPr lang="en-US" sz="2000" dirty="0">
                <a:effectLst/>
                <a:latin typeface="+mn-lt"/>
                <a:ea typeface="+mn-ea"/>
                <a:cs typeface="+mn-cs"/>
              </a:rPr>
              <a:t> </a:t>
            </a:r>
            <a:r>
              <a:rPr lang="en-US" sz="2000" dirty="0" err="1">
                <a:effectLst/>
                <a:latin typeface="+mn-lt"/>
                <a:ea typeface="+mn-ea"/>
                <a:cs typeface="+mn-cs"/>
              </a:rPr>
              <a:t>eelnevat</a:t>
            </a:r>
            <a:r>
              <a:rPr lang="en-US" sz="2000" dirty="0">
                <a:effectLst/>
                <a:latin typeface="+mn-lt"/>
                <a:ea typeface="+mn-ea"/>
                <a:cs typeface="+mn-cs"/>
              </a:rPr>
              <a:t> </a:t>
            </a:r>
            <a:r>
              <a:rPr lang="en-US" sz="2000" dirty="0" err="1">
                <a:effectLst/>
                <a:latin typeface="+mn-lt"/>
                <a:ea typeface="+mn-ea"/>
                <a:cs typeface="+mn-cs"/>
              </a:rPr>
              <a:t>nõusolekut</a:t>
            </a:r>
            <a:r>
              <a:rPr lang="en-US" sz="2000" dirty="0">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1800" kern="100" dirty="0">
                <a:solidFill>
                  <a:srgbClr val="333333"/>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Et lisaks toetada direktiivi 2008/98/EÜ nende sätete rakendamist, mille eesmärk on suurendada jäätmete liigiti kogumist ja vähendada segaolmejäätmete teket, tuleks segaolmejäätmete vedu teise liikmesriiki põhjalikult kontrollida. Selliste taaskasutamiseks ettenähtud jäätmete saadetiste suhtes tuleks kohaldada eelneva kirjaliku teatise esitamise ja nõusoleku andmise menetlust ning selliste jäätmete vedu kõrvaldamise eesmärgil tuleks keelata. Sellised taaskasutamiseks ettenähtud jäätmete saadetiste suhtes kohaldatavad nõuded ja kõrvaldamiseks ettenähtud jäätmete saadetiste keeld peaks hõlmama ka segaolmejäätmeid, mis on läbinud jäätmetöötlustoimingu, mis ei ole oluliselt muutnud nende omadusi, näiteks segaolmejäätmetest saadud kütust, mis on liigitatud direktiivi 2008/98/EÜ artiklis 7 osutatud jäätmenimistu jäätmekoodi 19 12 10 alla.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t-EE" sz="1800" kern="100" dirty="0">
              <a:solidFill>
                <a:srgbClr val="333333"/>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t-EE" sz="2800" b="0" i="0" dirty="0">
                <a:solidFill>
                  <a:srgbClr val="333333"/>
                </a:solidFill>
                <a:effectLst/>
                <a:highlight>
                  <a:srgbClr val="FFFFFF"/>
                </a:highlight>
                <a:latin typeface="Times New Roman" panose="02020603050405020304" pitchFamily="18" charset="0"/>
              </a:rPr>
              <a:t> Veoluba on vaja kodumajapidamistelt, teistelt jäätmetekitajatelt või mõlematelt kogutud segaolmejäätmete saadetiste suhtes, samuti </a:t>
            </a:r>
            <a:r>
              <a:rPr lang="et-EE" sz="2800" b="0" i="0" u="sng" dirty="0">
                <a:solidFill>
                  <a:srgbClr val="333333"/>
                </a:solidFill>
                <a:effectLst/>
                <a:highlight>
                  <a:srgbClr val="FFFFFF"/>
                </a:highlight>
                <a:latin typeface="Times New Roman" panose="02020603050405020304" pitchFamily="18" charset="0"/>
              </a:rPr>
              <a:t>segaolmejäätmete suhtes, mis on läbinud jäätmetöötlustoimingu, </a:t>
            </a:r>
            <a:r>
              <a:rPr lang="et-EE" sz="2800" b="0" i="0" dirty="0">
                <a:solidFill>
                  <a:srgbClr val="333333"/>
                </a:solidFill>
                <a:effectLst/>
                <a:highlight>
                  <a:srgbClr val="FFFFFF"/>
                </a:highlight>
                <a:latin typeface="Times New Roman" panose="02020603050405020304" pitchFamily="18" charset="0"/>
              </a:rPr>
              <a:t>mis ei ole oluliselt muutnud jäätmete omadusi, näiteks segaolmejäätmetest toodetud prügikütused, juhul kui sellised jäätmed on ette nähtud taaskasutamiseks.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t-EE" sz="1800" kern="100" dirty="0">
              <a:solidFill>
                <a:srgbClr val="333333"/>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t-EE" sz="1800" kern="100" dirty="0">
                <a:solidFill>
                  <a:srgbClr val="333333"/>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Kooskõlas jäätmehierarhiaga ning läheduse ja iseseisvuse põhimõtetega peaksid liikmesriigid tagama, et selliseid jäätmeid ennetatakse esmajärjekorras ning kogutakse ja sorditakse teises järjekorras, et eraldada taaskasutamiseks eri fraktsioonid ja kaaluda üksnes selliste jääkide kõrvaldamist, millel ei ole muud potentsiaali kui kõrvaldamine.</a:t>
            </a:r>
            <a:endParaRPr lang="et-EE"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t-EE" sz="2000" dirty="0"/>
          </a:p>
        </p:txBody>
      </p:sp>
      <p:sp>
        <p:nvSpPr>
          <p:cNvPr id="4" name="Slaidinumbri kohatäide 3"/>
          <p:cNvSpPr>
            <a:spLocks noGrp="1"/>
          </p:cNvSpPr>
          <p:nvPr>
            <p:ph type="sldNum" sz="quarter" idx="5"/>
          </p:nvPr>
        </p:nvSpPr>
        <p:spPr/>
        <p:txBody>
          <a:bodyPr/>
          <a:lstStyle/>
          <a:p>
            <a:fld id="{B5CEBE0C-0CAA-4665-A5AF-FE93B2CB75D3}" type="slidenum">
              <a:rPr lang="et-EE" smtClean="0"/>
              <a:t>9</a:t>
            </a:fld>
            <a:endParaRPr lang="et-EE"/>
          </a:p>
        </p:txBody>
      </p:sp>
    </p:spTree>
    <p:extLst>
      <p:ext uri="{BB962C8B-B14F-4D97-AF65-F5344CB8AC3E}">
        <p14:creationId xmlns:p14="http://schemas.microsoft.com/office/powerpoint/2010/main" val="4068210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sz="2000" dirty="0"/>
          </a:p>
        </p:txBody>
      </p:sp>
      <p:sp>
        <p:nvSpPr>
          <p:cNvPr id="4" name="Slaidinumbri kohatäide 3"/>
          <p:cNvSpPr>
            <a:spLocks noGrp="1"/>
          </p:cNvSpPr>
          <p:nvPr>
            <p:ph type="sldNum" sz="quarter" idx="5"/>
          </p:nvPr>
        </p:nvSpPr>
        <p:spPr/>
        <p:txBody>
          <a:bodyPr/>
          <a:lstStyle/>
          <a:p>
            <a:fld id="{B5CEBE0C-0CAA-4665-A5AF-FE93B2CB75D3}" type="slidenum">
              <a:rPr lang="et-EE" smtClean="0"/>
              <a:t>10</a:t>
            </a:fld>
            <a:endParaRPr lang="et-EE"/>
          </a:p>
        </p:txBody>
      </p:sp>
    </p:spTree>
    <p:extLst>
      <p:ext uri="{BB962C8B-B14F-4D97-AF65-F5344CB8AC3E}">
        <p14:creationId xmlns:p14="http://schemas.microsoft.com/office/powerpoint/2010/main" val="2005124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sislai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4C09D9FC-74D5-CC54-0BB9-F12C69A180F7}"/>
              </a:ext>
            </a:extLst>
          </p:cNvPr>
          <p:cNvSpPr>
            <a:spLocks noGrp="1"/>
          </p:cNvSpPr>
          <p:nvPr>
            <p:ph type="title" hasCustomPrompt="1"/>
          </p:nvPr>
        </p:nvSpPr>
        <p:spPr>
          <a:xfrm>
            <a:off x="766763" y="4903427"/>
            <a:ext cx="11425237" cy="1090324"/>
          </a:xfrm>
        </p:spPr>
        <p:txBody>
          <a:bodyPr>
            <a:normAutofit/>
          </a:bodyPr>
          <a:lstStyle>
            <a:lvl1pPr>
              <a:defRPr sz="4000"/>
            </a:lvl1pPr>
          </a:lstStyle>
          <a:p>
            <a:r>
              <a:rPr lang="en-US" dirty="0" err="1"/>
              <a:t>Pealkiri</a:t>
            </a:r>
            <a:endParaRPr lang="en-EE" dirty="0"/>
          </a:p>
        </p:txBody>
      </p:sp>
      <p:sp>
        <p:nvSpPr>
          <p:cNvPr id="3" name="Picture Placeholder 2">
            <a:extLst>
              <a:ext uri="{FF2B5EF4-FFF2-40B4-BE49-F238E27FC236}">
                <a16:creationId xmlns:a16="http://schemas.microsoft.com/office/drawing/2014/main" id="{3226A37F-07AE-46BB-5CDD-EF125B55B856}"/>
              </a:ext>
            </a:extLst>
          </p:cNvPr>
          <p:cNvSpPr>
            <a:spLocks noGrp="1" noRot="1" noMove="1" noResize="1" noEditPoints="1" noAdjustHandles="1" noChangeArrowheads="1" noChangeShapeType="1"/>
          </p:cNvSpPr>
          <p:nvPr>
            <p:ph type="pic" sz="quarter" idx="10" hasCustomPrompt="1"/>
          </p:nvPr>
        </p:nvSpPr>
        <p:spPr>
          <a:xfrm>
            <a:off x="1" y="1382751"/>
            <a:ext cx="12192000" cy="3278459"/>
          </a:xfrm>
          <a:prstGeom prst="rect">
            <a:avLst/>
          </a:prstGeom>
          <a:solidFill>
            <a:schemeClr val="tx1"/>
          </a:solidFill>
        </p:spPr>
        <p:txBody>
          <a:bodyPr/>
          <a:lstStyle>
            <a:lvl1pPr marL="0" indent="0">
              <a:buNone/>
              <a:defRPr sz="1200" b="0">
                <a:solidFill>
                  <a:schemeClr val="bg1">
                    <a:lumMod val="50000"/>
                  </a:schemeClr>
                </a:solidFill>
                <a:latin typeface="+mn-lt"/>
              </a:defRPr>
            </a:lvl1pPr>
          </a:lstStyle>
          <a:p>
            <a:r>
              <a:rPr lang="en-US" dirty="0"/>
              <a:t>Image Placeholder</a:t>
            </a:r>
            <a:endParaRPr lang="en-ID" dirty="0"/>
          </a:p>
        </p:txBody>
      </p:sp>
      <p:sp>
        <p:nvSpPr>
          <p:cNvPr id="4" name="Slide Number Placeholder 3">
            <a:extLst>
              <a:ext uri="{FF2B5EF4-FFF2-40B4-BE49-F238E27FC236}">
                <a16:creationId xmlns:a16="http://schemas.microsoft.com/office/drawing/2014/main" id="{6D6B18D2-B1DC-3C40-88B1-3FFDBF5A5071}"/>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9" name="Straight Connector 8">
            <a:extLst>
              <a:ext uri="{FF2B5EF4-FFF2-40B4-BE49-F238E27FC236}">
                <a16:creationId xmlns:a16="http://schemas.microsoft.com/office/drawing/2014/main" id="{E480BACE-E02B-3F19-D0C0-55FAFEA5E285}"/>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Date Placeholder 3">
            <a:extLst>
              <a:ext uri="{FF2B5EF4-FFF2-40B4-BE49-F238E27FC236}">
                <a16:creationId xmlns:a16="http://schemas.microsoft.com/office/drawing/2014/main" id="{77F7AA85-77AB-B7BB-389F-6374DE3838E8}"/>
              </a:ext>
            </a:extLst>
          </p:cNvPr>
          <p:cNvSpPr>
            <a:spLocks noGrp="1"/>
          </p:cNvSpPr>
          <p:nvPr>
            <p:ph type="dt" sz="half" idx="2"/>
          </p:nvPr>
        </p:nvSpPr>
        <p:spPr>
          <a:xfrm>
            <a:off x="8610600" y="438150"/>
            <a:ext cx="2743200" cy="365125"/>
          </a:xfrm>
          <a:prstGeom prst="rect">
            <a:avLst/>
          </a:prstGeom>
        </p:spPr>
        <p:txBody>
          <a:bodyPr vert="horz" lIns="91440" tIns="45720" rIns="91440" bIns="45720" rtlCol="0" anchor="ctr"/>
          <a:lstStyle>
            <a:lvl1pPr algn="r">
              <a:defRPr sz="1200">
                <a:solidFill>
                  <a:srgbClr val="003087"/>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EE" dirty="0"/>
          </a:p>
        </p:txBody>
      </p:sp>
    </p:spTree>
    <p:extLst>
      <p:ext uri="{BB962C8B-B14F-4D97-AF65-F5344CB8AC3E}">
        <p14:creationId xmlns:p14="http://schemas.microsoft.com/office/powerpoint/2010/main" val="91161066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Põhi 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1431B-E6BF-5D65-4B97-108FE1479BDF}"/>
              </a:ext>
            </a:extLst>
          </p:cNvPr>
          <p:cNvSpPr>
            <a:spLocks noGrp="1"/>
          </p:cNvSpPr>
          <p:nvPr>
            <p:ph type="title" hasCustomPrompt="1"/>
          </p:nvPr>
        </p:nvSpPr>
        <p:spPr>
          <a:xfrm>
            <a:off x="766763" y="1123121"/>
            <a:ext cx="10587037" cy="1133062"/>
          </a:xfrm>
        </p:spPr>
        <p:txBody>
          <a:bodyPr/>
          <a:lstStyle/>
          <a:p>
            <a:r>
              <a:rPr lang="en-US" dirty="0" err="1"/>
              <a:t>Pealkiri</a:t>
            </a:r>
            <a:endParaRPr lang="en-EE" dirty="0"/>
          </a:p>
        </p:txBody>
      </p:sp>
      <p:sp>
        <p:nvSpPr>
          <p:cNvPr id="3" name="Content Placeholder 2">
            <a:extLst>
              <a:ext uri="{FF2B5EF4-FFF2-40B4-BE49-F238E27FC236}">
                <a16:creationId xmlns:a16="http://schemas.microsoft.com/office/drawing/2014/main" id="{507FB8B3-1C22-381D-E53A-DDC6164C2A0C}"/>
              </a:ext>
            </a:extLst>
          </p:cNvPr>
          <p:cNvSpPr>
            <a:spLocks noGrp="1"/>
          </p:cNvSpPr>
          <p:nvPr>
            <p:ph idx="1"/>
          </p:nvPr>
        </p:nvSpPr>
        <p:spPr>
          <a:xfrm>
            <a:off x="766763" y="2355574"/>
            <a:ext cx="10587037" cy="38213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8" name="Slide Number Placeholder 3">
            <a:extLst>
              <a:ext uri="{FF2B5EF4-FFF2-40B4-BE49-F238E27FC236}">
                <a16:creationId xmlns:a16="http://schemas.microsoft.com/office/drawing/2014/main" id="{A8F29C10-6243-4F4E-7DE9-E879214E5FFF}"/>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9" name="Straight Connector 8">
            <a:extLst>
              <a:ext uri="{FF2B5EF4-FFF2-40B4-BE49-F238E27FC236}">
                <a16:creationId xmlns:a16="http://schemas.microsoft.com/office/drawing/2014/main" id="{C598A138-76F5-9165-BA96-A38E446AC882}"/>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7225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õhi 10">
    <p:spTree>
      <p:nvGrpSpPr>
        <p:cNvPr id="1" name=""/>
        <p:cNvGrpSpPr/>
        <p:nvPr/>
      </p:nvGrpSpPr>
      <p:grpSpPr>
        <a:xfrm>
          <a:off x="0" y="0"/>
          <a:ext cx="0" cy="0"/>
          <a:chOff x="0" y="0"/>
          <a:chExt cx="0" cy="0"/>
        </a:xfrm>
      </p:grpSpPr>
      <p:sp>
        <p:nvSpPr>
          <p:cNvPr id="10" name="Picture Placeholder 8">
            <a:extLst>
              <a:ext uri="{FF2B5EF4-FFF2-40B4-BE49-F238E27FC236}">
                <a16:creationId xmlns:a16="http://schemas.microsoft.com/office/drawing/2014/main" id="{FB11952B-3F02-838E-6D1D-38CBD9248DD6}"/>
              </a:ext>
            </a:extLst>
          </p:cNvPr>
          <p:cNvSpPr>
            <a:spLocks noGrp="1"/>
          </p:cNvSpPr>
          <p:nvPr>
            <p:ph type="pic" sz="quarter" idx="14"/>
          </p:nvPr>
        </p:nvSpPr>
        <p:spPr>
          <a:xfrm>
            <a:off x="2251881" y="1075038"/>
            <a:ext cx="4447489" cy="1795020"/>
          </a:xfrm>
        </p:spPr>
        <p:txBody>
          <a:bodyPr/>
          <a:lstStyle/>
          <a:p>
            <a:r>
              <a:rPr lang="en-US" dirty="0"/>
              <a:t>Click icon to add picture</a:t>
            </a:r>
            <a:endParaRPr lang="en-EE" dirty="0"/>
          </a:p>
        </p:txBody>
      </p:sp>
      <p:sp>
        <p:nvSpPr>
          <p:cNvPr id="13" name="Text Placeholder 12">
            <a:extLst>
              <a:ext uri="{FF2B5EF4-FFF2-40B4-BE49-F238E27FC236}">
                <a16:creationId xmlns:a16="http://schemas.microsoft.com/office/drawing/2014/main" id="{90B7B218-0E74-23C2-E7C2-46E4C9269A80}"/>
              </a:ext>
            </a:extLst>
          </p:cNvPr>
          <p:cNvSpPr>
            <a:spLocks noGrp="1"/>
          </p:cNvSpPr>
          <p:nvPr>
            <p:ph type="body" sz="quarter" idx="16"/>
          </p:nvPr>
        </p:nvSpPr>
        <p:spPr>
          <a:xfrm>
            <a:off x="766763" y="3081403"/>
            <a:ext cx="10587037" cy="306360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5" name="Picture Placeholder 8">
            <a:extLst>
              <a:ext uri="{FF2B5EF4-FFF2-40B4-BE49-F238E27FC236}">
                <a16:creationId xmlns:a16="http://schemas.microsoft.com/office/drawing/2014/main" id="{9E46283D-811B-838D-B5E9-D933237F82BB}"/>
              </a:ext>
            </a:extLst>
          </p:cNvPr>
          <p:cNvSpPr>
            <a:spLocks noGrp="1"/>
          </p:cNvSpPr>
          <p:nvPr>
            <p:ph type="pic" sz="quarter" idx="17"/>
          </p:nvPr>
        </p:nvSpPr>
        <p:spPr>
          <a:xfrm>
            <a:off x="6906310" y="1075036"/>
            <a:ext cx="4447490" cy="1795021"/>
          </a:xfrm>
        </p:spPr>
        <p:txBody>
          <a:bodyPr/>
          <a:lstStyle/>
          <a:p>
            <a:r>
              <a:rPr lang="en-US" dirty="0"/>
              <a:t>Click icon to add picture</a:t>
            </a:r>
            <a:endParaRPr lang="en-EE" dirty="0"/>
          </a:p>
        </p:txBody>
      </p:sp>
      <p:sp>
        <p:nvSpPr>
          <p:cNvPr id="8" name="Slide Number Placeholder 3">
            <a:extLst>
              <a:ext uri="{FF2B5EF4-FFF2-40B4-BE49-F238E27FC236}">
                <a16:creationId xmlns:a16="http://schemas.microsoft.com/office/drawing/2014/main" id="{A703F8FE-4A80-DB97-5B87-A32531CAC19A}"/>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9" name="Straight Connector 8">
            <a:extLst>
              <a:ext uri="{FF2B5EF4-FFF2-40B4-BE49-F238E27FC236}">
                <a16:creationId xmlns:a16="http://schemas.microsoft.com/office/drawing/2014/main" id="{AA0718C4-CBE6-243F-921D-0F0AD6B4D3F2}"/>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0403789"/>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õhi 11">
    <p:spTree>
      <p:nvGrpSpPr>
        <p:cNvPr id="1" name=""/>
        <p:cNvGrpSpPr/>
        <p:nvPr/>
      </p:nvGrpSpPr>
      <p:grpSpPr>
        <a:xfrm>
          <a:off x="0" y="0"/>
          <a:ext cx="0" cy="0"/>
          <a:chOff x="0" y="0"/>
          <a:chExt cx="0" cy="0"/>
        </a:xfrm>
      </p:grpSpPr>
      <p:sp>
        <p:nvSpPr>
          <p:cNvPr id="10" name="Picture Placeholder 8">
            <a:extLst>
              <a:ext uri="{FF2B5EF4-FFF2-40B4-BE49-F238E27FC236}">
                <a16:creationId xmlns:a16="http://schemas.microsoft.com/office/drawing/2014/main" id="{FB11952B-3F02-838E-6D1D-38CBD9248DD6}"/>
              </a:ext>
            </a:extLst>
          </p:cNvPr>
          <p:cNvSpPr>
            <a:spLocks noGrp="1"/>
          </p:cNvSpPr>
          <p:nvPr>
            <p:ph type="pic" sz="quarter" idx="14"/>
          </p:nvPr>
        </p:nvSpPr>
        <p:spPr>
          <a:xfrm>
            <a:off x="766763" y="4122737"/>
            <a:ext cx="7341979" cy="2008188"/>
          </a:xfrm>
        </p:spPr>
        <p:txBody>
          <a:bodyPr/>
          <a:lstStyle/>
          <a:p>
            <a:r>
              <a:rPr lang="en-US"/>
              <a:t>Click icon to add picture</a:t>
            </a:r>
            <a:endParaRPr lang="en-EE" dirty="0"/>
          </a:p>
        </p:txBody>
      </p:sp>
      <p:sp>
        <p:nvSpPr>
          <p:cNvPr id="11" name="Picture Placeholder 8">
            <a:extLst>
              <a:ext uri="{FF2B5EF4-FFF2-40B4-BE49-F238E27FC236}">
                <a16:creationId xmlns:a16="http://schemas.microsoft.com/office/drawing/2014/main" id="{35645507-6BFC-03DC-1CE5-5576947BA2F5}"/>
              </a:ext>
            </a:extLst>
          </p:cNvPr>
          <p:cNvSpPr>
            <a:spLocks noGrp="1"/>
          </p:cNvSpPr>
          <p:nvPr>
            <p:ph type="pic" sz="quarter" idx="15"/>
          </p:nvPr>
        </p:nvSpPr>
        <p:spPr>
          <a:xfrm>
            <a:off x="8558211" y="674556"/>
            <a:ext cx="2795589" cy="5456369"/>
          </a:xfrm>
        </p:spPr>
        <p:txBody>
          <a:bodyPr/>
          <a:lstStyle/>
          <a:p>
            <a:r>
              <a:rPr lang="en-US"/>
              <a:t>Click icon to add picture</a:t>
            </a:r>
            <a:endParaRPr lang="en-EE" dirty="0"/>
          </a:p>
        </p:txBody>
      </p:sp>
      <p:sp>
        <p:nvSpPr>
          <p:cNvPr id="13" name="Text Placeholder 12">
            <a:extLst>
              <a:ext uri="{FF2B5EF4-FFF2-40B4-BE49-F238E27FC236}">
                <a16:creationId xmlns:a16="http://schemas.microsoft.com/office/drawing/2014/main" id="{90B7B218-0E74-23C2-E7C2-46E4C9269A80}"/>
              </a:ext>
            </a:extLst>
          </p:cNvPr>
          <p:cNvSpPr>
            <a:spLocks noGrp="1"/>
          </p:cNvSpPr>
          <p:nvPr>
            <p:ph type="body" sz="quarter" idx="16"/>
          </p:nvPr>
        </p:nvSpPr>
        <p:spPr>
          <a:xfrm>
            <a:off x="766763" y="1246909"/>
            <a:ext cx="7341979" cy="26504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E" dirty="0"/>
          </a:p>
        </p:txBody>
      </p:sp>
      <p:sp>
        <p:nvSpPr>
          <p:cNvPr id="6" name="Slide Number Placeholder 3">
            <a:extLst>
              <a:ext uri="{FF2B5EF4-FFF2-40B4-BE49-F238E27FC236}">
                <a16:creationId xmlns:a16="http://schemas.microsoft.com/office/drawing/2014/main" id="{2D04C673-49EE-D33D-804B-C6B28416B2C8}"/>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7" name="Straight Connector 6">
            <a:extLst>
              <a:ext uri="{FF2B5EF4-FFF2-40B4-BE49-F238E27FC236}">
                <a16:creationId xmlns:a16="http://schemas.microsoft.com/office/drawing/2014/main" id="{2C491EDD-7DF7-24FD-123B-ED73360D5BB4}"/>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6274529"/>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Põhi 1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575A8-8DF8-6F82-B3B4-771B17C9AECE}"/>
              </a:ext>
            </a:extLst>
          </p:cNvPr>
          <p:cNvSpPr>
            <a:spLocks noGrp="1"/>
          </p:cNvSpPr>
          <p:nvPr>
            <p:ph type="title"/>
          </p:nvPr>
        </p:nvSpPr>
        <p:spPr>
          <a:xfrm>
            <a:off x="766763" y="1269299"/>
            <a:ext cx="4005262" cy="1088389"/>
          </a:xfrm>
        </p:spPr>
        <p:txBody>
          <a:bodyPr anchor="b"/>
          <a:lstStyle>
            <a:lvl1pPr>
              <a:defRPr sz="3200"/>
            </a:lvl1pPr>
          </a:lstStyle>
          <a:p>
            <a:r>
              <a:rPr lang="en-US" dirty="0"/>
              <a:t>Click to edit Master title style</a:t>
            </a:r>
            <a:endParaRPr lang="en-EE" dirty="0"/>
          </a:p>
        </p:txBody>
      </p:sp>
      <p:sp>
        <p:nvSpPr>
          <p:cNvPr id="3" name="Content Placeholder 2">
            <a:extLst>
              <a:ext uri="{FF2B5EF4-FFF2-40B4-BE49-F238E27FC236}">
                <a16:creationId xmlns:a16="http://schemas.microsoft.com/office/drawing/2014/main" id="{477C20FC-5970-3EF4-9877-F38F1275E4C8}"/>
              </a:ext>
            </a:extLst>
          </p:cNvPr>
          <p:cNvSpPr>
            <a:spLocks noGrp="1"/>
          </p:cNvSpPr>
          <p:nvPr>
            <p:ph idx="1"/>
          </p:nvPr>
        </p:nvSpPr>
        <p:spPr>
          <a:xfrm>
            <a:off x="5183188" y="987425"/>
            <a:ext cx="6172200" cy="529144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4" name="Text Placeholder 3">
            <a:extLst>
              <a:ext uri="{FF2B5EF4-FFF2-40B4-BE49-F238E27FC236}">
                <a16:creationId xmlns:a16="http://schemas.microsoft.com/office/drawing/2014/main" id="{DE901726-052A-8A44-5F06-2CD4947E2645}"/>
              </a:ext>
            </a:extLst>
          </p:cNvPr>
          <p:cNvSpPr>
            <a:spLocks noGrp="1"/>
          </p:cNvSpPr>
          <p:nvPr>
            <p:ph type="body" sz="half" idx="2"/>
          </p:nvPr>
        </p:nvSpPr>
        <p:spPr>
          <a:xfrm>
            <a:off x="766764" y="2539682"/>
            <a:ext cx="4005262" cy="37391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Slide Number Placeholder 3">
            <a:extLst>
              <a:ext uri="{FF2B5EF4-FFF2-40B4-BE49-F238E27FC236}">
                <a16:creationId xmlns:a16="http://schemas.microsoft.com/office/drawing/2014/main" id="{1FCDB37C-70AD-182C-A5E0-299E25A4A1E9}"/>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0" name="Straight Connector 9">
            <a:extLst>
              <a:ext uri="{FF2B5EF4-FFF2-40B4-BE49-F238E27FC236}">
                <a16:creationId xmlns:a16="http://schemas.microsoft.com/office/drawing/2014/main" id="{84700C8C-78FB-F2A4-BA0B-69CF454827DA}"/>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1819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õhi 1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575A8-8DF8-6F82-B3B4-771B17C9AECE}"/>
              </a:ext>
            </a:extLst>
          </p:cNvPr>
          <p:cNvSpPr>
            <a:spLocks noGrp="1"/>
          </p:cNvSpPr>
          <p:nvPr>
            <p:ph type="title"/>
          </p:nvPr>
        </p:nvSpPr>
        <p:spPr>
          <a:xfrm>
            <a:off x="766763" y="1269299"/>
            <a:ext cx="4005262" cy="1088389"/>
          </a:xfrm>
        </p:spPr>
        <p:txBody>
          <a:bodyPr anchor="b"/>
          <a:lstStyle>
            <a:lvl1pPr>
              <a:defRPr sz="3200"/>
            </a:lvl1pPr>
          </a:lstStyle>
          <a:p>
            <a:r>
              <a:rPr lang="en-US" dirty="0"/>
              <a:t>Click to edit Master title style</a:t>
            </a:r>
            <a:endParaRPr lang="en-EE" dirty="0"/>
          </a:p>
        </p:txBody>
      </p:sp>
      <p:sp>
        <p:nvSpPr>
          <p:cNvPr id="4" name="Text Placeholder 3">
            <a:extLst>
              <a:ext uri="{FF2B5EF4-FFF2-40B4-BE49-F238E27FC236}">
                <a16:creationId xmlns:a16="http://schemas.microsoft.com/office/drawing/2014/main" id="{DE901726-052A-8A44-5F06-2CD4947E2645}"/>
              </a:ext>
            </a:extLst>
          </p:cNvPr>
          <p:cNvSpPr>
            <a:spLocks noGrp="1"/>
          </p:cNvSpPr>
          <p:nvPr>
            <p:ph type="body" sz="half" idx="2"/>
          </p:nvPr>
        </p:nvSpPr>
        <p:spPr>
          <a:xfrm>
            <a:off x="766764" y="2539682"/>
            <a:ext cx="4005262" cy="37391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Picture Placeholder 2">
            <a:extLst>
              <a:ext uri="{FF2B5EF4-FFF2-40B4-BE49-F238E27FC236}">
                <a16:creationId xmlns:a16="http://schemas.microsoft.com/office/drawing/2014/main" id="{4552B5B3-D8C4-718B-F544-3876520D62EA}"/>
              </a:ext>
            </a:extLst>
          </p:cNvPr>
          <p:cNvSpPr>
            <a:spLocks noGrp="1"/>
          </p:cNvSpPr>
          <p:nvPr>
            <p:ph type="pic" idx="1"/>
          </p:nvPr>
        </p:nvSpPr>
        <p:spPr>
          <a:xfrm>
            <a:off x="5183188" y="987425"/>
            <a:ext cx="6172200" cy="511519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E"/>
          </a:p>
        </p:txBody>
      </p:sp>
      <p:sp>
        <p:nvSpPr>
          <p:cNvPr id="6" name="Slide Number Placeholder 3">
            <a:extLst>
              <a:ext uri="{FF2B5EF4-FFF2-40B4-BE49-F238E27FC236}">
                <a16:creationId xmlns:a16="http://schemas.microsoft.com/office/drawing/2014/main" id="{31313E88-EFE1-EA88-0155-5C57D3DF9276}"/>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9" name="Straight Connector 8">
            <a:extLst>
              <a:ext uri="{FF2B5EF4-FFF2-40B4-BE49-F238E27FC236}">
                <a16:creationId xmlns:a16="http://schemas.microsoft.com/office/drawing/2014/main" id="{2E9C939E-283C-3FBE-0185-D765054B14F4}"/>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18442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õhi 1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977DB-1347-338E-90C0-C2E086180F55}"/>
              </a:ext>
            </a:extLst>
          </p:cNvPr>
          <p:cNvSpPr>
            <a:spLocks noGrp="1"/>
          </p:cNvSpPr>
          <p:nvPr>
            <p:ph type="title" hasCustomPrompt="1"/>
          </p:nvPr>
        </p:nvSpPr>
        <p:spPr>
          <a:xfrm>
            <a:off x="766763" y="1236785"/>
            <a:ext cx="10587037" cy="1133062"/>
          </a:xfrm>
        </p:spPr>
        <p:txBody>
          <a:bodyPr/>
          <a:lstStyle/>
          <a:p>
            <a:r>
              <a:rPr lang="en-US" dirty="0" err="1"/>
              <a:t>Pealkiri</a:t>
            </a:r>
            <a:endParaRPr lang="en-EE" dirty="0"/>
          </a:p>
        </p:txBody>
      </p:sp>
      <p:sp>
        <p:nvSpPr>
          <p:cNvPr id="3" name="Vertical Text Placeholder 2">
            <a:extLst>
              <a:ext uri="{FF2B5EF4-FFF2-40B4-BE49-F238E27FC236}">
                <a16:creationId xmlns:a16="http://schemas.microsoft.com/office/drawing/2014/main" id="{BB04B65D-0B95-3223-8E56-15654B32087E}"/>
              </a:ext>
            </a:extLst>
          </p:cNvPr>
          <p:cNvSpPr>
            <a:spLocks noGrp="1"/>
          </p:cNvSpPr>
          <p:nvPr>
            <p:ph type="body" orient="vert" idx="1"/>
          </p:nvPr>
        </p:nvSpPr>
        <p:spPr>
          <a:xfrm>
            <a:off x="766763" y="2549236"/>
            <a:ext cx="10587037" cy="3627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E"/>
          </a:p>
        </p:txBody>
      </p:sp>
      <p:sp>
        <p:nvSpPr>
          <p:cNvPr id="8" name="Slide Number Placeholder 3">
            <a:extLst>
              <a:ext uri="{FF2B5EF4-FFF2-40B4-BE49-F238E27FC236}">
                <a16:creationId xmlns:a16="http://schemas.microsoft.com/office/drawing/2014/main" id="{DFD8FCCA-79AA-0077-4FCF-85E28D219724}"/>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9" name="Straight Connector 8">
            <a:extLst>
              <a:ext uri="{FF2B5EF4-FFF2-40B4-BE49-F238E27FC236}">
                <a16:creationId xmlns:a16="http://schemas.microsoft.com/office/drawing/2014/main" id="{56E75D7B-715A-D10F-42F1-016D08E8A457}"/>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23538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Põhi 15">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DE4B78-732F-BC6E-6F17-AFE4BDE66C78}"/>
              </a:ext>
            </a:extLst>
          </p:cNvPr>
          <p:cNvSpPr>
            <a:spLocks noGrp="1"/>
          </p:cNvSpPr>
          <p:nvPr>
            <p:ph type="title" orient="vert" hasCustomPrompt="1"/>
          </p:nvPr>
        </p:nvSpPr>
        <p:spPr>
          <a:xfrm>
            <a:off x="8724900" y="1168399"/>
            <a:ext cx="2628900" cy="5008564"/>
          </a:xfrm>
        </p:spPr>
        <p:txBody>
          <a:bodyPr vert="eaVert"/>
          <a:lstStyle/>
          <a:p>
            <a:r>
              <a:rPr lang="en-US" dirty="0" err="1"/>
              <a:t>Pealkiri</a:t>
            </a:r>
            <a:endParaRPr lang="en-EE" dirty="0"/>
          </a:p>
        </p:txBody>
      </p:sp>
      <p:sp>
        <p:nvSpPr>
          <p:cNvPr id="3" name="Vertical Text Placeholder 2">
            <a:extLst>
              <a:ext uri="{FF2B5EF4-FFF2-40B4-BE49-F238E27FC236}">
                <a16:creationId xmlns:a16="http://schemas.microsoft.com/office/drawing/2014/main" id="{053833EE-FC3B-5DB3-0648-D391B1859AC6}"/>
              </a:ext>
            </a:extLst>
          </p:cNvPr>
          <p:cNvSpPr>
            <a:spLocks noGrp="1"/>
          </p:cNvSpPr>
          <p:nvPr>
            <p:ph type="body" orient="vert" idx="1"/>
          </p:nvPr>
        </p:nvSpPr>
        <p:spPr>
          <a:xfrm>
            <a:off x="766763" y="1168399"/>
            <a:ext cx="7805737" cy="50085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10" name="Slide Number Placeholder 3">
            <a:extLst>
              <a:ext uri="{FF2B5EF4-FFF2-40B4-BE49-F238E27FC236}">
                <a16:creationId xmlns:a16="http://schemas.microsoft.com/office/drawing/2014/main" id="{F6ACE98F-9F1B-84DA-46C0-17A6328628D4}"/>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1" name="Straight Connector 10">
            <a:extLst>
              <a:ext uri="{FF2B5EF4-FFF2-40B4-BE49-F238E27FC236}">
                <a16:creationId xmlns:a16="http://schemas.microsoft.com/office/drawing/2014/main" id="{9A0283C0-D351-AE1D-BC7A-5D67C9E89989}"/>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37505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aam 1">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4302FAB-7EB8-0B94-5362-42B3858A45EB}"/>
              </a:ext>
            </a:extLst>
          </p:cNvPr>
          <p:cNvSpPr>
            <a:spLocks noGrp="1"/>
          </p:cNvSpPr>
          <p:nvPr>
            <p:ph type="pic" sz="quarter" idx="10"/>
          </p:nvPr>
        </p:nvSpPr>
        <p:spPr>
          <a:xfrm>
            <a:off x="846296" y="1240673"/>
            <a:ext cx="4739957" cy="4634814"/>
          </a:xfrm>
          <a:custGeom>
            <a:avLst/>
            <a:gdLst>
              <a:gd name="connsiteX0" fmla="*/ 2563318 w 5126636"/>
              <a:gd name="connsiteY0" fmla="*/ 0 h 5126636"/>
              <a:gd name="connsiteX1" fmla="*/ 5126636 w 5126636"/>
              <a:gd name="connsiteY1" fmla="*/ 2563318 h 5126636"/>
              <a:gd name="connsiteX2" fmla="*/ 2563318 w 5126636"/>
              <a:gd name="connsiteY2" fmla="*/ 5126636 h 5126636"/>
              <a:gd name="connsiteX3" fmla="*/ 0 w 5126636"/>
              <a:gd name="connsiteY3" fmla="*/ 2563318 h 5126636"/>
              <a:gd name="connsiteX4" fmla="*/ 2563318 w 5126636"/>
              <a:gd name="connsiteY4" fmla="*/ 0 h 5126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26636" h="5126636">
                <a:moveTo>
                  <a:pt x="2563318" y="0"/>
                </a:moveTo>
                <a:cubicBezTo>
                  <a:pt x="3978999" y="0"/>
                  <a:pt x="5126636" y="1147637"/>
                  <a:pt x="5126636" y="2563318"/>
                </a:cubicBezTo>
                <a:cubicBezTo>
                  <a:pt x="5126636" y="3978999"/>
                  <a:pt x="3978999" y="5126636"/>
                  <a:pt x="2563318" y="5126636"/>
                </a:cubicBezTo>
                <a:cubicBezTo>
                  <a:pt x="1147637" y="5126636"/>
                  <a:pt x="0" y="3978999"/>
                  <a:pt x="0" y="2563318"/>
                </a:cubicBezTo>
                <a:cubicBezTo>
                  <a:pt x="0" y="1147637"/>
                  <a:pt x="1147637" y="0"/>
                  <a:pt x="2563318" y="0"/>
                </a:cubicBezTo>
                <a:close/>
              </a:path>
            </a:pathLst>
          </a:custGeom>
          <a:solidFill>
            <a:schemeClr val="tx1"/>
          </a:solidFill>
        </p:spPr>
        <p:txBody>
          <a:bodyPr wrap="square">
            <a:noAutofit/>
          </a:bodyPr>
          <a:lstStyle/>
          <a:p>
            <a:r>
              <a:rPr lang="en-US" dirty="0"/>
              <a:t>Click icon to add picture</a:t>
            </a:r>
            <a:endParaRPr lang="en-EE" dirty="0"/>
          </a:p>
        </p:txBody>
      </p:sp>
      <p:sp>
        <p:nvSpPr>
          <p:cNvPr id="43" name="Title 1">
            <a:extLst>
              <a:ext uri="{FF2B5EF4-FFF2-40B4-BE49-F238E27FC236}">
                <a16:creationId xmlns:a16="http://schemas.microsoft.com/office/drawing/2014/main" id="{BFD6A665-1E62-E177-472C-A250662E0D7A}"/>
              </a:ext>
            </a:extLst>
          </p:cNvPr>
          <p:cNvSpPr>
            <a:spLocks noGrp="1"/>
          </p:cNvSpPr>
          <p:nvPr>
            <p:ph type="title" hasCustomPrompt="1"/>
          </p:nvPr>
        </p:nvSpPr>
        <p:spPr>
          <a:xfrm>
            <a:off x="6097128" y="775600"/>
            <a:ext cx="5565115" cy="1325563"/>
          </a:xfrm>
        </p:spPr>
        <p:txBody>
          <a:bodyPr>
            <a:normAutofit/>
          </a:bodyPr>
          <a:lstStyle>
            <a:lvl1pPr>
              <a:defRPr sz="4000">
                <a:solidFill>
                  <a:schemeClr val="tx1"/>
                </a:solidFill>
              </a:defRPr>
            </a:lvl1pPr>
          </a:lstStyle>
          <a:p>
            <a:r>
              <a:rPr lang="en-US" dirty="0" err="1"/>
              <a:t>Pealkiri</a:t>
            </a:r>
            <a:endParaRPr lang="en-EE" dirty="0"/>
          </a:p>
        </p:txBody>
      </p:sp>
      <p:sp>
        <p:nvSpPr>
          <p:cNvPr id="48" name="Content Placeholder 2">
            <a:extLst>
              <a:ext uri="{FF2B5EF4-FFF2-40B4-BE49-F238E27FC236}">
                <a16:creationId xmlns:a16="http://schemas.microsoft.com/office/drawing/2014/main" id="{BEB034B3-7A20-E0DE-5926-289E3945D440}"/>
              </a:ext>
            </a:extLst>
          </p:cNvPr>
          <p:cNvSpPr>
            <a:spLocks noGrp="1"/>
          </p:cNvSpPr>
          <p:nvPr>
            <p:ph idx="1"/>
          </p:nvPr>
        </p:nvSpPr>
        <p:spPr>
          <a:xfrm>
            <a:off x="6090579" y="2313710"/>
            <a:ext cx="5571664" cy="400385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8" name="Slide Number Placeholder 3">
            <a:extLst>
              <a:ext uri="{FF2B5EF4-FFF2-40B4-BE49-F238E27FC236}">
                <a16:creationId xmlns:a16="http://schemas.microsoft.com/office/drawing/2014/main" id="{C99CC65B-FDF6-38BB-53FC-3FCAFF433F59}"/>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9" name="Straight Connector 8">
            <a:extLst>
              <a:ext uri="{FF2B5EF4-FFF2-40B4-BE49-F238E27FC236}">
                <a16:creationId xmlns:a16="http://schemas.microsoft.com/office/drawing/2014/main" id="{446F197F-08D2-D55C-93B9-8141B19EC44D}"/>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4191200"/>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aam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EE5DC-4FCC-6074-7120-F6B1D596AB51}"/>
              </a:ext>
            </a:extLst>
          </p:cNvPr>
          <p:cNvSpPr>
            <a:spLocks noGrp="1"/>
          </p:cNvSpPr>
          <p:nvPr>
            <p:ph type="title" hasCustomPrompt="1"/>
          </p:nvPr>
        </p:nvSpPr>
        <p:spPr>
          <a:xfrm>
            <a:off x="6097128" y="775600"/>
            <a:ext cx="5565115" cy="1325563"/>
          </a:xfrm>
        </p:spPr>
        <p:txBody>
          <a:bodyPr>
            <a:normAutofit/>
          </a:bodyPr>
          <a:lstStyle>
            <a:lvl1pPr>
              <a:defRPr sz="4000">
                <a:solidFill>
                  <a:schemeClr val="tx1"/>
                </a:solidFill>
              </a:defRPr>
            </a:lvl1pPr>
          </a:lstStyle>
          <a:p>
            <a:r>
              <a:rPr lang="en-US" dirty="0" err="1"/>
              <a:t>Pealkiri</a:t>
            </a:r>
            <a:endParaRPr lang="en-EE" dirty="0"/>
          </a:p>
        </p:txBody>
      </p:sp>
      <p:sp>
        <p:nvSpPr>
          <p:cNvPr id="3" name="Content Placeholder 2">
            <a:extLst>
              <a:ext uri="{FF2B5EF4-FFF2-40B4-BE49-F238E27FC236}">
                <a16:creationId xmlns:a16="http://schemas.microsoft.com/office/drawing/2014/main" id="{FF69EB2B-D397-3E6D-D3C0-12387A5D7164}"/>
              </a:ext>
            </a:extLst>
          </p:cNvPr>
          <p:cNvSpPr>
            <a:spLocks noGrp="1"/>
          </p:cNvSpPr>
          <p:nvPr>
            <p:ph idx="1"/>
          </p:nvPr>
        </p:nvSpPr>
        <p:spPr>
          <a:xfrm>
            <a:off x="6090579" y="2313710"/>
            <a:ext cx="5571664" cy="400385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E" dirty="0"/>
          </a:p>
        </p:txBody>
      </p:sp>
      <p:sp>
        <p:nvSpPr>
          <p:cNvPr id="11" name="Picture Placeholder 4">
            <a:extLst>
              <a:ext uri="{FF2B5EF4-FFF2-40B4-BE49-F238E27FC236}">
                <a16:creationId xmlns:a16="http://schemas.microsoft.com/office/drawing/2014/main" id="{23943C27-9858-F51B-FDFA-C9C8E119D85E}"/>
              </a:ext>
            </a:extLst>
          </p:cNvPr>
          <p:cNvSpPr>
            <a:spLocks noGrp="1"/>
          </p:cNvSpPr>
          <p:nvPr>
            <p:ph type="pic" sz="quarter" idx="11"/>
          </p:nvPr>
        </p:nvSpPr>
        <p:spPr>
          <a:xfrm>
            <a:off x="809784" y="1268413"/>
            <a:ext cx="4739957" cy="4634814"/>
          </a:xfrm>
          <a:prstGeom prst="rect">
            <a:avLst/>
          </a:prstGeom>
          <a:solidFill>
            <a:schemeClr val="tx1"/>
          </a:solidFill>
        </p:spPr>
        <p:txBody>
          <a:bodyPr wrap="square">
            <a:noAutofit/>
          </a:bodyPr>
          <a:lstStyle>
            <a:lvl1pPr marL="0" indent="0">
              <a:buNone/>
              <a:defRPr sz="1100">
                <a:latin typeface="Arial" panose="020B0604020202020204" pitchFamily="34" charset="0"/>
                <a:cs typeface="Arial" panose="020B0604020202020204" pitchFamily="34" charset="0"/>
              </a:defRPr>
            </a:lvl1pPr>
          </a:lstStyle>
          <a:p>
            <a:r>
              <a:rPr lang="en-US" dirty="0"/>
              <a:t>Click icon to add picture</a:t>
            </a:r>
            <a:endParaRPr lang="en-ID" dirty="0"/>
          </a:p>
        </p:txBody>
      </p:sp>
      <p:sp>
        <p:nvSpPr>
          <p:cNvPr id="12" name="Slide Number Placeholder 3">
            <a:extLst>
              <a:ext uri="{FF2B5EF4-FFF2-40B4-BE49-F238E27FC236}">
                <a16:creationId xmlns:a16="http://schemas.microsoft.com/office/drawing/2014/main" id="{AC238332-C4BB-3379-7A4D-66B1077CA1F9}"/>
              </a:ext>
            </a:extLst>
          </p:cNvPr>
          <p:cNvSpPr>
            <a:spLocks noGrp="1"/>
          </p:cNvSpPr>
          <p:nvPr>
            <p:ph type="sldNum" sz="quarter" idx="12"/>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3" name="Straight Connector 12">
            <a:extLst>
              <a:ext uri="{FF2B5EF4-FFF2-40B4-BE49-F238E27FC236}">
                <a16:creationId xmlns:a16="http://schemas.microsoft.com/office/drawing/2014/main" id="{73154960-CB0C-EF6E-288D-934CAC160193}"/>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7768582"/>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aam 3">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C8B102D3-AFC8-6971-D982-8AC512D8EDDF}"/>
              </a:ext>
            </a:extLst>
          </p:cNvPr>
          <p:cNvSpPr>
            <a:spLocks noGrp="1"/>
          </p:cNvSpPr>
          <p:nvPr>
            <p:ph type="pic" sz="quarter" idx="10"/>
          </p:nvPr>
        </p:nvSpPr>
        <p:spPr>
          <a:xfrm>
            <a:off x="846296" y="1256057"/>
            <a:ext cx="4739957" cy="4634814"/>
          </a:xfrm>
          <a:custGeom>
            <a:avLst/>
            <a:gdLst>
              <a:gd name="connsiteX0" fmla="*/ 2381219 w 4372592"/>
              <a:gd name="connsiteY0" fmla="*/ 0 h 3613973"/>
              <a:gd name="connsiteX1" fmla="*/ 4372592 w 4372592"/>
              <a:gd name="connsiteY1" fmla="*/ 0 h 3613973"/>
              <a:gd name="connsiteX2" fmla="*/ 4372592 w 4372592"/>
              <a:gd name="connsiteY2" fmla="*/ 1222218 h 3613973"/>
              <a:gd name="connsiteX3" fmla="*/ 4130257 w 4372592"/>
              <a:gd name="connsiteY3" fmla="*/ 2460240 h 3613973"/>
              <a:gd name="connsiteX4" fmla="*/ 3276811 w 4372592"/>
              <a:gd name="connsiteY4" fmla="*/ 3613973 h 3613973"/>
              <a:gd name="connsiteX5" fmla="*/ 2570874 w 4372592"/>
              <a:gd name="connsiteY5" fmla="*/ 3045010 h 3613973"/>
              <a:gd name="connsiteX6" fmla="*/ 3155643 w 4372592"/>
              <a:gd name="connsiteY6" fmla="*/ 2270586 h 3613973"/>
              <a:gd name="connsiteX7" fmla="*/ 3268004 w 4372592"/>
              <a:gd name="connsiteY7" fmla="*/ 1989809 h 3613973"/>
              <a:gd name="connsiteX8" fmla="*/ 3276017 w 4372592"/>
              <a:gd name="connsiteY8" fmla="*/ 1959763 h 3613973"/>
              <a:gd name="connsiteX9" fmla="*/ 2381219 w 4372592"/>
              <a:gd name="connsiteY9" fmla="*/ 1959763 h 3613973"/>
              <a:gd name="connsiteX10" fmla="*/ 0 w 4372592"/>
              <a:gd name="connsiteY10" fmla="*/ 0 h 3613973"/>
              <a:gd name="connsiteX11" fmla="*/ 1991374 w 4372592"/>
              <a:gd name="connsiteY11" fmla="*/ 0 h 3613973"/>
              <a:gd name="connsiteX12" fmla="*/ 1991374 w 4372592"/>
              <a:gd name="connsiteY12" fmla="*/ 1222218 h 3613973"/>
              <a:gd name="connsiteX13" fmla="*/ 1749037 w 4372592"/>
              <a:gd name="connsiteY13" fmla="*/ 2460240 h 3613973"/>
              <a:gd name="connsiteX14" fmla="*/ 895591 w 4372592"/>
              <a:gd name="connsiteY14" fmla="*/ 3613973 h 3613973"/>
              <a:gd name="connsiteX15" fmla="*/ 189655 w 4372592"/>
              <a:gd name="connsiteY15" fmla="*/ 3045010 h 3613973"/>
              <a:gd name="connsiteX16" fmla="*/ 774424 w 4372592"/>
              <a:gd name="connsiteY16" fmla="*/ 2270586 h 3613973"/>
              <a:gd name="connsiteX17" fmla="*/ 886784 w 4372592"/>
              <a:gd name="connsiteY17" fmla="*/ 1989809 h 3613973"/>
              <a:gd name="connsiteX18" fmla="*/ 894798 w 4372592"/>
              <a:gd name="connsiteY18" fmla="*/ 1959763 h 3613973"/>
              <a:gd name="connsiteX19" fmla="*/ 0 w 4372592"/>
              <a:gd name="connsiteY19" fmla="*/ 1959763 h 3613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372592" h="3613973">
                <a:moveTo>
                  <a:pt x="2381219" y="0"/>
                </a:moveTo>
                <a:lnTo>
                  <a:pt x="4372592" y="0"/>
                </a:lnTo>
                <a:lnTo>
                  <a:pt x="4372592" y="1222218"/>
                </a:lnTo>
                <a:cubicBezTo>
                  <a:pt x="4372592" y="1678794"/>
                  <a:pt x="4291813" y="2091468"/>
                  <a:pt x="4130257" y="2460240"/>
                </a:cubicBezTo>
                <a:cubicBezTo>
                  <a:pt x="3968699" y="2829014"/>
                  <a:pt x="3684216" y="3213591"/>
                  <a:pt x="3276811" y="3613973"/>
                </a:cubicBezTo>
                <a:lnTo>
                  <a:pt x="2570874" y="3045010"/>
                </a:lnTo>
                <a:cubicBezTo>
                  <a:pt x="2837795" y="2771063"/>
                  <a:pt x="3032717" y="2512923"/>
                  <a:pt x="3155643" y="2270586"/>
                </a:cubicBezTo>
                <a:cubicBezTo>
                  <a:pt x="3201740" y="2179709"/>
                  <a:pt x="3239192" y="2086118"/>
                  <a:pt x="3268004" y="1989809"/>
                </a:cubicBezTo>
                <a:lnTo>
                  <a:pt x="3276017" y="1959763"/>
                </a:lnTo>
                <a:lnTo>
                  <a:pt x="2381219" y="1959763"/>
                </a:lnTo>
                <a:close/>
                <a:moveTo>
                  <a:pt x="0" y="0"/>
                </a:moveTo>
                <a:lnTo>
                  <a:pt x="1991374" y="0"/>
                </a:lnTo>
                <a:lnTo>
                  <a:pt x="1991374" y="1222218"/>
                </a:lnTo>
                <a:cubicBezTo>
                  <a:pt x="1991374" y="1678794"/>
                  <a:pt x="1910595" y="2091468"/>
                  <a:pt x="1749037" y="2460240"/>
                </a:cubicBezTo>
                <a:cubicBezTo>
                  <a:pt x="1587480" y="2829014"/>
                  <a:pt x="1302998" y="3213591"/>
                  <a:pt x="895591" y="3613973"/>
                </a:cubicBezTo>
                <a:lnTo>
                  <a:pt x="189655" y="3045010"/>
                </a:lnTo>
                <a:cubicBezTo>
                  <a:pt x="456577" y="2771063"/>
                  <a:pt x="651500" y="2512923"/>
                  <a:pt x="774424" y="2270586"/>
                </a:cubicBezTo>
                <a:cubicBezTo>
                  <a:pt x="820520" y="2179709"/>
                  <a:pt x="857974" y="2086118"/>
                  <a:pt x="886784" y="1989809"/>
                </a:cubicBezTo>
                <a:lnTo>
                  <a:pt x="894798" y="1959763"/>
                </a:lnTo>
                <a:lnTo>
                  <a:pt x="0" y="1959763"/>
                </a:lnTo>
                <a:close/>
              </a:path>
            </a:pathLst>
          </a:custGeom>
          <a:solidFill>
            <a:schemeClr val="tx1"/>
          </a:solidFill>
        </p:spPr>
        <p:txBody>
          <a:bodyPr wrap="square">
            <a:noAutofit/>
          </a:bodyPr>
          <a:lstStyle>
            <a:lvl1pPr marL="0" indent="0">
              <a:buNone/>
              <a:defRPr sz="1100">
                <a:latin typeface="Arial" panose="020B0604020202020204" pitchFamily="34" charset="0"/>
                <a:cs typeface="Arial" panose="020B0604020202020204" pitchFamily="34" charset="0"/>
              </a:defRPr>
            </a:lvl1pPr>
          </a:lstStyle>
          <a:p>
            <a:r>
              <a:rPr lang="en-US"/>
              <a:t>Click icon to add picture</a:t>
            </a:r>
            <a:endParaRPr lang="en-ID"/>
          </a:p>
        </p:txBody>
      </p:sp>
      <p:sp>
        <p:nvSpPr>
          <p:cNvPr id="2" name="Title 1">
            <a:extLst>
              <a:ext uri="{FF2B5EF4-FFF2-40B4-BE49-F238E27FC236}">
                <a16:creationId xmlns:a16="http://schemas.microsoft.com/office/drawing/2014/main" id="{955EE5DC-4FCC-6074-7120-F6B1D596AB51}"/>
              </a:ext>
            </a:extLst>
          </p:cNvPr>
          <p:cNvSpPr>
            <a:spLocks noGrp="1"/>
          </p:cNvSpPr>
          <p:nvPr>
            <p:ph type="title" hasCustomPrompt="1"/>
          </p:nvPr>
        </p:nvSpPr>
        <p:spPr>
          <a:xfrm>
            <a:off x="6097128" y="775600"/>
            <a:ext cx="5565115" cy="1325563"/>
          </a:xfrm>
        </p:spPr>
        <p:txBody>
          <a:bodyPr>
            <a:normAutofit/>
          </a:bodyPr>
          <a:lstStyle>
            <a:lvl1pPr>
              <a:defRPr sz="4000">
                <a:solidFill>
                  <a:schemeClr val="tx1"/>
                </a:solidFill>
              </a:defRPr>
            </a:lvl1pPr>
          </a:lstStyle>
          <a:p>
            <a:r>
              <a:rPr lang="en-US" dirty="0" err="1"/>
              <a:t>Pealkiri</a:t>
            </a:r>
            <a:endParaRPr lang="en-EE" dirty="0"/>
          </a:p>
        </p:txBody>
      </p:sp>
      <p:sp>
        <p:nvSpPr>
          <p:cNvPr id="3" name="Content Placeholder 2">
            <a:extLst>
              <a:ext uri="{FF2B5EF4-FFF2-40B4-BE49-F238E27FC236}">
                <a16:creationId xmlns:a16="http://schemas.microsoft.com/office/drawing/2014/main" id="{FF69EB2B-D397-3E6D-D3C0-12387A5D7164}"/>
              </a:ext>
            </a:extLst>
          </p:cNvPr>
          <p:cNvSpPr>
            <a:spLocks noGrp="1"/>
          </p:cNvSpPr>
          <p:nvPr>
            <p:ph idx="1"/>
          </p:nvPr>
        </p:nvSpPr>
        <p:spPr>
          <a:xfrm>
            <a:off x="6090579" y="2313710"/>
            <a:ext cx="5571664" cy="400385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E" dirty="0"/>
          </a:p>
        </p:txBody>
      </p:sp>
      <p:sp>
        <p:nvSpPr>
          <p:cNvPr id="5" name="Slide Number Placeholder 3">
            <a:extLst>
              <a:ext uri="{FF2B5EF4-FFF2-40B4-BE49-F238E27FC236}">
                <a16:creationId xmlns:a16="http://schemas.microsoft.com/office/drawing/2014/main" id="{353DCDA0-BE9F-B2FB-C9E9-ABA2BF6705E6}"/>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7" name="Straight Connector 6">
            <a:extLst>
              <a:ext uri="{FF2B5EF4-FFF2-40B4-BE49-F238E27FC236}">
                <a16:creationId xmlns:a16="http://schemas.microsoft.com/office/drawing/2014/main" id="{A754D7BD-0D51-A1BD-04D9-A91510162480}"/>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860842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õhi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8762F-35C5-45EF-E6D2-C5297B03CCFC}"/>
              </a:ext>
            </a:extLst>
          </p:cNvPr>
          <p:cNvSpPr>
            <a:spLocks noGrp="1"/>
          </p:cNvSpPr>
          <p:nvPr>
            <p:ph type="title" hasCustomPrompt="1"/>
          </p:nvPr>
        </p:nvSpPr>
        <p:spPr>
          <a:xfrm>
            <a:off x="766762" y="1103887"/>
            <a:ext cx="5809729" cy="516796"/>
          </a:xfrm>
        </p:spPr>
        <p:txBody>
          <a:bodyPr>
            <a:normAutofit/>
          </a:bodyPr>
          <a:lstStyle>
            <a:lvl1pPr>
              <a:defRPr sz="4000"/>
            </a:lvl1pPr>
          </a:lstStyle>
          <a:p>
            <a:r>
              <a:rPr lang="en-US" dirty="0" err="1"/>
              <a:t>Pealkiri</a:t>
            </a:r>
            <a:endParaRPr lang="en-EE" dirty="0"/>
          </a:p>
        </p:txBody>
      </p:sp>
      <p:sp>
        <p:nvSpPr>
          <p:cNvPr id="6" name="Content Placeholder 2">
            <a:extLst>
              <a:ext uri="{FF2B5EF4-FFF2-40B4-BE49-F238E27FC236}">
                <a16:creationId xmlns:a16="http://schemas.microsoft.com/office/drawing/2014/main" id="{6280E253-6A65-8C56-B9E3-DAEA78CEAD1D}"/>
              </a:ext>
            </a:extLst>
          </p:cNvPr>
          <p:cNvSpPr>
            <a:spLocks noGrp="1"/>
          </p:cNvSpPr>
          <p:nvPr>
            <p:ph idx="1"/>
          </p:nvPr>
        </p:nvSpPr>
        <p:spPr>
          <a:xfrm>
            <a:off x="766762" y="1689100"/>
            <a:ext cx="5809729" cy="45510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7" name="Picture Placeholder 2">
            <a:extLst>
              <a:ext uri="{FF2B5EF4-FFF2-40B4-BE49-F238E27FC236}">
                <a16:creationId xmlns:a16="http://schemas.microsoft.com/office/drawing/2014/main" id="{9D209172-84FD-2493-4D61-1C04B8EA00C6}"/>
              </a:ext>
            </a:extLst>
          </p:cNvPr>
          <p:cNvSpPr>
            <a:spLocks noGrp="1"/>
          </p:cNvSpPr>
          <p:nvPr>
            <p:ph type="pic" sz="quarter" idx="10" hasCustomPrompt="1"/>
          </p:nvPr>
        </p:nvSpPr>
        <p:spPr>
          <a:xfrm>
            <a:off x="6685006" y="1103887"/>
            <a:ext cx="5506994" cy="5136275"/>
          </a:xfrm>
          <a:prstGeom prst="rect">
            <a:avLst/>
          </a:prstGeom>
          <a:solidFill>
            <a:schemeClr val="tx1"/>
          </a:solidFill>
        </p:spPr>
        <p:txBody>
          <a:bodyPr/>
          <a:lstStyle>
            <a:lvl1pPr marL="0" indent="0">
              <a:buNone/>
              <a:defRPr sz="1200" b="0">
                <a:solidFill>
                  <a:schemeClr val="bg1">
                    <a:lumMod val="50000"/>
                  </a:schemeClr>
                </a:solidFill>
                <a:latin typeface="+mn-lt"/>
              </a:defRPr>
            </a:lvl1pPr>
          </a:lstStyle>
          <a:p>
            <a:r>
              <a:rPr lang="en-US" dirty="0"/>
              <a:t>Image Placeholder</a:t>
            </a:r>
            <a:endParaRPr lang="en-ID" dirty="0"/>
          </a:p>
        </p:txBody>
      </p:sp>
      <p:sp>
        <p:nvSpPr>
          <p:cNvPr id="14" name="Slide Number Placeholder 3">
            <a:extLst>
              <a:ext uri="{FF2B5EF4-FFF2-40B4-BE49-F238E27FC236}">
                <a16:creationId xmlns:a16="http://schemas.microsoft.com/office/drawing/2014/main" id="{5F962A7E-BF88-A8C7-EDED-FA4722F76B43}"/>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5" name="Straight Connector 14">
            <a:extLst>
              <a:ext uri="{FF2B5EF4-FFF2-40B4-BE49-F238E27FC236}">
                <a16:creationId xmlns:a16="http://schemas.microsoft.com/office/drawing/2014/main" id="{53C5F65C-F230-7A89-4154-5DF4357D5519}"/>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2923730"/>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aam 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EE5DC-4FCC-6074-7120-F6B1D596AB51}"/>
              </a:ext>
            </a:extLst>
          </p:cNvPr>
          <p:cNvSpPr>
            <a:spLocks noGrp="1"/>
          </p:cNvSpPr>
          <p:nvPr>
            <p:ph type="title" hasCustomPrompt="1"/>
          </p:nvPr>
        </p:nvSpPr>
        <p:spPr>
          <a:xfrm>
            <a:off x="6097128" y="775600"/>
            <a:ext cx="5565115" cy="1325563"/>
          </a:xfrm>
        </p:spPr>
        <p:txBody>
          <a:bodyPr>
            <a:normAutofit/>
          </a:bodyPr>
          <a:lstStyle>
            <a:lvl1pPr>
              <a:defRPr sz="4000">
                <a:solidFill>
                  <a:schemeClr val="tx1"/>
                </a:solidFill>
              </a:defRPr>
            </a:lvl1pPr>
          </a:lstStyle>
          <a:p>
            <a:r>
              <a:rPr lang="en-US" dirty="0" err="1"/>
              <a:t>Pealkiri</a:t>
            </a:r>
            <a:endParaRPr lang="en-EE" dirty="0"/>
          </a:p>
        </p:txBody>
      </p:sp>
      <p:sp>
        <p:nvSpPr>
          <p:cNvPr id="3" name="Content Placeholder 2">
            <a:extLst>
              <a:ext uri="{FF2B5EF4-FFF2-40B4-BE49-F238E27FC236}">
                <a16:creationId xmlns:a16="http://schemas.microsoft.com/office/drawing/2014/main" id="{FF69EB2B-D397-3E6D-D3C0-12387A5D7164}"/>
              </a:ext>
            </a:extLst>
          </p:cNvPr>
          <p:cNvSpPr>
            <a:spLocks noGrp="1"/>
          </p:cNvSpPr>
          <p:nvPr>
            <p:ph idx="1"/>
          </p:nvPr>
        </p:nvSpPr>
        <p:spPr>
          <a:xfrm>
            <a:off x="6090579" y="2313710"/>
            <a:ext cx="5571664" cy="400385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E" dirty="0"/>
          </a:p>
        </p:txBody>
      </p:sp>
      <p:sp>
        <p:nvSpPr>
          <p:cNvPr id="50" name="Slide Number Placeholder 3">
            <a:extLst>
              <a:ext uri="{FF2B5EF4-FFF2-40B4-BE49-F238E27FC236}">
                <a16:creationId xmlns:a16="http://schemas.microsoft.com/office/drawing/2014/main" id="{D5DEA732-F44C-44F5-7C1A-DB188537C7D7}"/>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51" name="Straight Connector 50">
            <a:extLst>
              <a:ext uri="{FF2B5EF4-FFF2-40B4-BE49-F238E27FC236}">
                <a16:creationId xmlns:a16="http://schemas.microsoft.com/office/drawing/2014/main" id="{C2770E43-98B2-9D5F-8B57-C383E2C3F9AB}"/>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Picture Placeholder 78">
            <a:extLst>
              <a:ext uri="{FF2B5EF4-FFF2-40B4-BE49-F238E27FC236}">
                <a16:creationId xmlns:a16="http://schemas.microsoft.com/office/drawing/2014/main" id="{4F3D3FCE-43B9-B437-E13E-4EFE4B6BD3EA}"/>
              </a:ext>
            </a:extLst>
          </p:cNvPr>
          <p:cNvSpPr>
            <a:spLocks noGrp="1"/>
          </p:cNvSpPr>
          <p:nvPr>
            <p:ph type="pic" sz="quarter" idx="13"/>
          </p:nvPr>
        </p:nvSpPr>
        <p:spPr>
          <a:xfrm>
            <a:off x="928047" y="1342554"/>
            <a:ext cx="4598834" cy="4431287"/>
          </a:xfrm>
          <a:custGeom>
            <a:avLst/>
            <a:gdLst>
              <a:gd name="connsiteX0" fmla="*/ 5915154 w 6496870"/>
              <a:gd name="connsiteY0" fmla="*/ 2697750 h 6260173"/>
              <a:gd name="connsiteX1" fmla="*/ 5955543 w 6496870"/>
              <a:gd name="connsiteY1" fmla="*/ 2714516 h 6260173"/>
              <a:gd name="connsiteX2" fmla="*/ 6478434 w 6496870"/>
              <a:gd name="connsiteY2" fmla="*/ 3846630 h 6260173"/>
              <a:gd name="connsiteX3" fmla="*/ 6482206 w 6496870"/>
              <a:gd name="connsiteY3" fmla="*/ 4350699 h 6260173"/>
              <a:gd name="connsiteX4" fmla="*/ 6362137 w 6496870"/>
              <a:gd name="connsiteY4" fmla="*/ 4822162 h 6260173"/>
              <a:gd name="connsiteX5" fmla="*/ 5820903 w 6496870"/>
              <a:gd name="connsiteY5" fmla="*/ 5603362 h 6260173"/>
              <a:gd name="connsiteX6" fmla="*/ 4990709 w 6496870"/>
              <a:gd name="connsiteY6" fmla="*/ 6069373 h 6260173"/>
              <a:gd name="connsiteX7" fmla="*/ 4510709 w 6496870"/>
              <a:gd name="connsiteY7" fmla="*/ 6144630 h 6260173"/>
              <a:gd name="connsiteX8" fmla="*/ 4453452 w 6496870"/>
              <a:gd name="connsiteY8" fmla="*/ 6145487 h 6260173"/>
              <a:gd name="connsiteX9" fmla="*/ 4026663 w 6496870"/>
              <a:gd name="connsiteY9" fmla="*/ 6097385 h 6260173"/>
              <a:gd name="connsiteX10" fmla="*/ 3986309 w 6496870"/>
              <a:gd name="connsiteY10" fmla="*/ 6112230 h 6260173"/>
              <a:gd name="connsiteX11" fmla="*/ 3359497 w 6496870"/>
              <a:gd name="connsiteY11" fmla="*/ 6259796 h 6260173"/>
              <a:gd name="connsiteX12" fmla="*/ 3353326 w 6496870"/>
              <a:gd name="connsiteY12" fmla="*/ 6260173 h 6260173"/>
              <a:gd name="connsiteX13" fmla="*/ 3301726 w 6496870"/>
              <a:gd name="connsiteY13" fmla="*/ 6214230 h 6260173"/>
              <a:gd name="connsiteX14" fmla="*/ 3347292 w 6496870"/>
              <a:gd name="connsiteY14" fmla="*/ 6156459 h 6260173"/>
              <a:gd name="connsiteX15" fmla="*/ 3950823 w 6496870"/>
              <a:gd name="connsiteY15" fmla="*/ 6014070 h 6260173"/>
              <a:gd name="connsiteX16" fmla="*/ 3935052 w 6496870"/>
              <a:gd name="connsiteY16" fmla="*/ 4381830 h 6260173"/>
              <a:gd name="connsiteX17" fmla="*/ 4415943 w 6496870"/>
              <a:gd name="connsiteY17" fmla="*/ 3677190 h 6260173"/>
              <a:gd name="connsiteX18" fmla="*/ 5155349 w 6496870"/>
              <a:gd name="connsiteY18" fmla="*/ 3235384 h 6260173"/>
              <a:gd name="connsiteX19" fmla="*/ 5876240 w 6496870"/>
              <a:gd name="connsiteY19" fmla="*/ 2717739 h 6260173"/>
              <a:gd name="connsiteX20" fmla="*/ 5915154 w 6496870"/>
              <a:gd name="connsiteY20" fmla="*/ 2697750 h 6260173"/>
              <a:gd name="connsiteX21" fmla="*/ 759240 w 6496870"/>
              <a:gd name="connsiteY21" fmla="*/ 2109053 h 6260173"/>
              <a:gd name="connsiteX22" fmla="*/ 779478 w 6496870"/>
              <a:gd name="connsiteY22" fmla="*/ 2113294 h 6260173"/>
              <a:gd name="connsiteX23" fmla="*/ 806736 w 6496870"/>
              <a:gd name="connsiteY23" fmla="*/ 2181625 h 6260173"/>
              <a:gd name="connsiteX24" fmla="*/ 628313 w 6496870"/>
              <a:gd name="connsiteY24" fmla="*/ 2775488 h 6260173"/>
              <a:gd name="connsiteX25" fmla="*/ 2049798 w 6496870"/>
              <a:gd name="connsiteY25" fmla="*/ 3577945 h 6260173"/>
              <a:gd name="connsiteX26" fmla="*/ 2419536 w 6496870"/>
              <a:gd name="connsiteY26" fmla="*/ 4346700 h 6260173"/>
              <a:gd name="connsiteX27" fmla="*/ 2432427 w 6496870"/>
              <a:gd name="connsiteY27" fmla="*/ 5207923 h 6260173"/>
              <a:gd name="connsiteX28" fmla="*/ 2520301 w 6496870"/>
              <a:gd name="connsiteY28" fmla="*/ 6091088 h 6260173"/>
              <a:gd name="connsiteX29" fmla="*/ 2518141 w 6496870"/>
              <a:gd name="connsiteY29" fmla="*/ 6134837 h 6260173"/>
              <a:gd name="connsiteX30" fmla="*/ 2483410 w 6496870"/>
              <a:gd name="connsiteY30" fmla="*/ 6161443 h 6260173"/>
              <a:gd name="connsiteX31" fmla="*/ 2035604 w 6496870"/>
              <a:gd name="connsiteY31" fmla="*/ 6211191 h 6260173"/>
              <a:gd name="connsiteX32" fmla="*/ 1241547 w 6496870"/>
              <a:gd name="connsiteY32" fmla="*/ 6048231 h 6260173"/>
              <a:gd name="connsiteX33" fmla="*/ 803101 w 6496870"/>
              <a:gd name="connsiteY33" fmla="*/ 5799454 h 6260173"/>
              <a:gd name="connsiteX34" fmla="*/ 454827 w 6496870"/>
              <a:gd name="connsiteY34" fmla="*/ 5459751 h 6260173"/>
              <a:gd name="connsiteX35" fmla="*/ 48884 w 6496870"/>
              <a:gd name="connsiteY35" fmla="*/ 4600414 h 6260173"/>
              <a:gd name="connsiteX36" fmla="*/ 60404 w 6496870"/>
              <a:gd name="connsiteY36" fmla="*/ 3648437 h 6260173"/>
              <a:gd name="connsiteX37" fmla="*/ 235227 w 6496870"/>
              <a:gd name="connsiteY37" fmla="*/ 3195077 h 6260173"/>
              <a:gd name="connsiteX38" fmla="*/ 518153 w 6496870"/>
              <a:gd name="connsiteY38" fmla="*/ 2799522 h 6260173"/>
              <a:gd name="connsiteX39" fmla="*/ 525490 w 6496870"/>
              <a:gd name="connsiteY39" fmla="*/ 2757145 h 6260173"/>
              <a:gd name="connsiteX40" fmla="*/ 711113 w 6496870"/>
              <a:gd name="connsiteY40" fmla="*/ 2140551 h 6260173"/>
              <a:gd name="connsiteX41" fmla="*/ 759240 w 6496870"/>
              <a:gd name="connsiteY41" fmla="*/ 2109053 h 6260173"/>
              <a:gd name="connsiteX42" fmla="*/ 3198583 w 6496870"/>
              <a:gd name="connsiteY42" fmla="*/ 258 h 6260173"/>
              <a:gd name="connsiteX43" fmla="*/ 4081658 w 6496870"/>
              <a:gd name="connsiteY43" fmla="*/ 215114 h 6260173"/>
              <a:gd name="connsiteX44" fmla="*/ 4730207 w 6496870"/>
              <a:gd name="connsiteY44" fmla="*/ 705229 h 6260173"/>
              <a:gd name="connsiteX45" fmla="*/ 5129361 w 6496870"/>
              <a:gd name="connsiteY45" fmla="*/ 1412029 h 6260173"/>
              <a:gd name="connsiteX46" fmla="*/ 5162344 w 6496870"/>
              <a:gd name="connsiteY46" fmla="*/ 1439492 h 6260173"/>
              <a:gd name="connsiteX47" fmla="*/ 5603532 w 6496870"/>
              <a:gd name="connsiteY47" fmla="*/ 1908554 h 6260173"/>
              <a:gd name="connsiteX48" fmla="*/ 5592972 w 6496870"/>
              <a:gd name="connsiteY48" fmla="*/ 1981412 h 6260173"/>
              <a:gd name="connsiteX49" fmla="*/ 5561875 w 6496870"/>
              <a:gd name="connsiteY49" fmla="*/ 1991766 h 6260173"/>
              <a:gd name="connsiteX50" fmla="*/ 5520150 w 6496870"/>
              <a:gd name="connsiteY50" fmla="*/ 1970852 h 6260173"/>
              <a:gd name="connsiteX51" fmla="*/ 5095075 w 6496870"/>
              <a:gd name="connsiteY51" fmla="*/ 1519377 h 6260173"/>
              <a:gd name="connsiteX52" fmla="*/ 3689258 w 6496870"/>
              <a:gd name="connsiteY52" fmla="*/ 2349160 h 6260173"/>
              <a:gd name="connsiteX53" fmla="*/ 3419532 w 6496870"/>
              <a:gd name="connsiteY53" fmla="*/ 2366166 h 6260173"/>
              <a:gd name="connsiteX54" fmla="*/ 2838766 w 6496870"/>
              <a:gd name="connsiteY54" fmla="*/ 2284943 h 6260173"/>
              <a:gd name="connsiteX55" fmla="*/ 2086435 w 6496870"/>
              <a:gd name="connsiteY55" fmla="*/ 1865492 h 6260173"/>
              <a:gd name="connsiteX56" fmla="*/ 1277704 w 6496870"/>
              <a:gd name="connsiteY56" fmla="*/ 1500040 h 6260173"/>
              <a:gd name="connsiteX57" fmla="*/ 1220446 w 6496870"/>
              <a:gd name="connsiteY57" fmla="*/ 1492017 h 6260173"/>
              <a:gd name="connsiteX58" fmla="*/ 1234401 w 6496870"/>
              <a:gd name="connsiteY58" fmla="*/ 1435926 h 6260173"/>
              <a:gd name="connsiteX59" fmla="*/ 1721018 w 6496870"/>
              <a:gd name="connsiteY59" fmla="*/ 643514 h 6260173"/>
              <a:gd name="connsiteX60" fmla="*/ 2479555 w 6496870"/>
              <a:gd name="connsiteY60" fmla="*/ 128097 h 6260173"/>
              <a:gd name="connsiteX61" fmla="*/ 2480721 w 6496870"/>
              <a:gd name="connsiteY61" fmla="*/ 127617 h 6260173"/>
              <a:gd name="connsiteX62" fmla="*/ 3071181 w 6496870"/>
              <a:gd name="connsiteY62" fmla="*/ 2321 h 6260173"/>
              <a:gd name="connsiteX63" fmla="*/ 3198583 w 6496870"/>
              <a:gd name="connsiteY63" fmla="*/ 258 h 6260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496870" h="6260173">
                <a:moveTo>
                  <a:pt x="5915154" y="2697750"/>
                </a:moveTo>
                <a:cubicBezTo>
                  <a:pt x="5930343" y="2697099"/>
                  <a:pt x="5945223" y="2703236"/>
                  <a:pt x="5955543" y="2714516"/>
                </a:cubicBezTo>
                <a:cubicBezTo>
                  <a:pt x="6246286" y="3030664"/>
                  <a:pt x="6427109" y="3422139"/>
                  <a:pt x="6478434" y="3846630"/>
                </a:cubicBezTo>
                <a:cubicBezTo>
                  <a:pt x="6501680" y="4014390"/>
                  <a:pt x="6502949" y="4183967"/>
                  <a:pt x="6482206" y="4350699"/>
                </a:cubicBezTo>
                <a:cubicBezTo>
                  <a:pt x="6462286" y="4511122"/>
                  <a:pt x="6421897" y="4669727"/>
                  <a:pt x="6362137" y="4822162"/>
                </a:cubicBezTo>
                <a:cubicBezTo>
                  <a:pt x="6247143" y="5115716"/>
                  <a:pt x="6060011" y="5385853"/>
                  <a:pt x="5820903" y="5603362"/>
                </a:cubicBezTo>
                <a:cubicBezTo>
                  <a:pt x="5581520" y="5821144"/>
                  <a:pt x="5294480" y="5982287"/>
                  <a:pt x="4990709" y="6069373"/>
                </a:cubicBezTo>
                <a:cubicBezTo>
                  <a:pt x="4833406" y="6114459"/>
                  <a:pt x="4671920" y="6139796"/>
                  <a:pt x="4510709" y="6144630"/>
                </a:cubicBezTo>
                <a:cubicBezTo>
                  <a:pt x="4491611" y="6145213"/>
                  <a:pt x="4472549" y="6145487"/>
                  <a:pt x="4453452" y="6145487"/>
                </a:cubicBezTo>
                <a:cubicBezTo>
                  <a:pt x="4310172" y="6145487"/>
                  <a:pt x="4166960" y="6129373"/>
                  <a:pt x="4026663" y="6097385"/>
                </a:cubicBezTo>
                <a:cubicBezTo>
                  <a:pt x="4013257" y="6102425"/>
                  <a:pt x="3999783" y="6107396"/>
                  <a:pt x="3986309" y="6112230"/>
                </a:cubicBezTo>
                <a:cubicBezTo>
                  <a:pt x="3783851" y="6184916"/>
                  <a:pt x="3572960" y="6234527"/>
                  <a:pt x="3359497" y="6259796"/>
                </a:cubicBezTo>
                <a:cubicBezTo>
                  <a:pt x="3357440" y="6260036"/>
                  <a:pt x="3355349" y="6260173"/>
                  <a:pt x="3353326" y="6260173"/>
                </a:cubicBezTo>
                <a:cubicBezTo>
                  <a:pt x="3327337" y="6260173"/>
                  <a:pt x="3304846" y="6240699"/>
                  <a:pt x="3301726" y="6214230"/>
                </a:cubicBezTo>
                <a:cubicBezTo>
                  <a:pt x="3298366" y="6185670"/>
                  <a:pt x="3318732" y="6159819"/>
                  <a:pt x="3347292" y="6156459"/>
                </a:cubicBezTo>
                <a:cubicBezTo>
                  <a:pt x="3552834" y="6132184"/>
                  <a:pt x="3755840" y="6084082"/>
                  <a:pt x="3950823" y="6014070"/>
                </a:cubicBezTo>
                <a:cubicBezTo>
                  <a:pt x="3714834" y="5513636"/>
                  <a:pt x="3708423" y="4922276"/>
                  <a:pt x="3935052" y="4381830"/>
                </a:cubicBezTo>
                <a:cubicBezTo>
                  <a:pt x="4046652" y="4115670"/>
                  <a:pt x="4212937" y="3872002"/>
                  <a:pt x="4415943" y="3677190"/>
                </a:cubicBezTo>
                <a:cubicBezTo>
                  <a:pt x="4631120" y="3470687"/>
                  <a:pt x="4879897" y="3322024"/>
                  <a:pt x="5155349" y="3235384"/>
                </a:cubicBezTo>
                <a:cubicBezTo>
                  <a:pt x="5437554" y="3139384"/>
                  <a:pt x="5686812" y="2960413"/>
                  <a:pt x="5876240" y="2717739"/>
                </a:cubicBezTo>
                <a:cubicBezTo>
                  <a:pt x="5885634" y="2705670"/>
                  <a:pt x="5899897" y="2698367"/>
                  <a:pt x="5915154" y="2697750"/>
                </a:cubicBezTo>
                <a:close/>
                <a:moveTo>
                  <a:pt x="759240" y="2109053"/>
                </a:moveTo>
                <a:cubicBezTo>
                  <a:pt x="766002" y="2109091"/>
                  <a:pt x="772869" y="2110457"/>
                  <a:pt x="779478" y="2113294"/>
                </a:cubicBezTo>
                <a:cubicBezTo>
                  <a:pt x="805878" y="2124643"/>
                  <a:pt x="818084" y="2155260"/>
                  <a:pt x="806736" y="2181625"/>
                </a:cubicBezTo>
                <a:cubicBezTo>
                  <a:pt x="724998" y="2371842"/>
                  <a:pt x="665170" y="2571660"/>
                  <a:pt x="628313" y="2775488"/>
                </a:cubicBezTo>
                <a:cubicBezTo>
                  <a:pt x="1179696" y="2821328"/>
                  <a:pt x="1695078" y="3111454"/>
                  <a:pt x="2049798" y="3577945"/>
                </a:cubicBezTo>
                <a:cubicBezTo>
                  <a:pt x="2224484" y="3807660"/>
                  <a:pt x="2352336" y="4073511"/>
                  <a:pt x="2419536" y="4346700"/>
                </a:cubicBezTo>
                <a:cubicBezTo>
                  <a:pt x="2490781" y="4636311"/>
                  <a:pt x="2495101" y="4926060"/>
                  <a:pt x="2432427" y="5207923"/>
                </a:cubicBezTo>
                <a:cubicBezTo>
                  <a:pt x="2374484" y="5500311"/>
                  <a:pt x="2404827" y="5805728"/>
                  <a:pt x="2520301" y="6091088"/>
                </a:cubicBezTo>
                <a:cubicBezTo>
                  <a:pt x="2526061" y="6105317"/>
                  <a:pt x="2525238" y="6121294"/>
                  <a:pt x="2518141" y="6134837"/>
                </a:cubicBezTo>
                <a:cubicBezTo>
                  <a:pt x="2511044" y="6148345"/>
                  <a:pt x="2498358" y="6158117"/>
                  <a:pt x="2483410" y="6161443"/>
                </a:cubicBezTo>
                <a:cubicBezTo>
                  <a:pt x="2334781" y="6194665"/>
                  <a:pt x="2184781" y="6211191"/>
                  <a:pt x="2035604" y="6211191"/>
                </a:cubicBezTo>
                <a:cubicBezTo>
                  <a:pt x="1764164" y="6211191"/>
                  <a:pt x="1495330" y="6156505"/>
                  <a:pt x="1241547" y="6048231"/>
                </a:cubicBezTo>
                <a:cubicBezTo>
                  <a:pt x="1084656" y="5984494"/>
                  <a:pt x="937124" y="5900768"/>
                  <a:pt x="803101" y="5799454"/>
                </a:cubicBezTo>
                <a:cubicBezTo>
                  <a:pt x="674153" y="5701980"/>
                  <a:pt x="556998" y="5587671"/>
                  <a:pt x="454827" y="5459751"/>
                </a:cubicBezTo>
                <a:cubicBezTo>
                  <a:pt x="258096" y="5213374"/>
                  <a:pt x="117730" y="4916220"/>
                  <a:pt x="48884" y="4600414"/>
                </a:cubicBezTo>
                <a:cubicBezTo>
                  <a:pt x="-19996" y="4284231"/>
                  <a:pt x="-16019" y="3955020"/>
                  <a:pt x="60404" y="3648437"/>
                </a:cubicBezTo>
                <a:cubicBezTo>
                  <a:pt x="100004" y="3489660"/>
                  <a:pt x="158838" y="3337123"/>
                  <a:pt x="235227" y="3195077"/>
                </a:cubicBezTo>
                <a:cubicBezTo>
                  <a:pt x="312164" y="3052071"/>
                  <a:pt x="407307" y="2919077"/>
                  <a:pt x="518153" y="2799522"/>
                </a:cubicBezTo>
                <a:cubicBezTo>
                  <a:pt x="520484" y="2785397"/>
                  <a:pt x="522918" y="2771271"/>
                  <a:pt x="525490" y="2757145"/>
                </a:cubicBezTo>
                <a:cubicBezTo>
                  <a:pt x="563787" y="2545500"/>
                  <a:pt x="626256" y="2338037"/>
                  <a:pt x="711113" y="2140551"/>
                </a:cubicBezTo>
                <a:cubicBezTo>
                  <a:pt x="719624" y="2120751"/>
                  <a:pt x="738955" y="2108935"/>
                  <a:pt x="759240" y="2109053"/>
                </a:cubicBezTo>
                <a:close/>
                <a:moveTo>
                  <a:pt x="3198583" y="258"/>
                </a:moveTo>
                <a:cubicBezTo>
                  <a:pt x="3496657" y="5064"/>
                  <a:pt x="3799171" y="77133"/>
                  <a:pt x="4081658" y="215114"/>
                </a:cubicBezTo>
                <a:cubicBezTo>
                  <a:pt x="4328275" y="335594"/>
                  <a:pt x="4552572" y="505069"/>
                  <a:pt x="4730207" y="705229"/>
                </a:cubicBezTo>
                <a:cubicBezTo>
                  <a:pt x="4915692" y="914200"/>
                  <a:pt x="5049921" y="1151937"/>
                  <a:pt x="5129361" y="1412029"/>
                </a:cubicBezTo>
                <a:cubicBezTo>
                  <a:pt x="5140435" y="1421080"/>
                  <a:pt x="5151407" y="1430234"/>
                  <a:pt x="5162344" y="1439492"/>
                </a:cubicBezTo>
                <a:cubicBezTo>
                  <a:pt x="5326504" y="1578486"/>
                  <a:pt x="5474927" y="1736269"/>
                  <a:pt x="5603532" y="1908554"/>
                </a:cubicBezTo>
                <a:cubicBezTo>
                  <a:pt x="5620744" y="1931594"/>
                  <a:pt x="5616012" y="1964200"/>
                  <a:pt x="5592972" y="1981412"/>
                </a:cubicBezTo>
                <a:cubicBezTo>
                  <a:pt x="5583647" y="1988372"/>
                  <a:pt x="5572710" y="1991766"/>
                  <a:pt x="5561875" y="1991766"/>
                </a:cubicBezTo>
                <a:cubicBezTo>
                  <a:pt x="5546001" y="1991766"/>
                  <a:pt x="5530332" y="1984532"/>
                  <a:pt x="5520150" y="1970852"/>
                </a:cubicBezTo>
                <a:cubicBezTo>
                  <a:pt x="5396309" y="1804977"/>
                  <a:pt x="5253167" y="1653229"/>
                  <a:pt x="5095075" y="1519377"/>
                </a:cubicBezTo>
                <a:cubicBezTo>
                  <a:pt x="4779509" y="1973972"/>
                  <a:pt x="4270572" y="2275274"/>
                  <a:pt x="3689258" y="2349160"/>
                </a:cubicBezTo>
                <a:cubicBezTo>
                  <a:pt x="3599807" y="2360509"/>
                  <a:pt x="3509567" y="2366166"/>
                  <a:pt x="3419532" y="2366166"/>
                </a:cubicBezTo>
                <a:cubicBezTo>
                  <a:pt x="3221498" y="2366166"/>
                  <a:pt x="3024492" y="2338840"/>
                  <a:pt x="2838766" y="2284943"/>
                </a:cubicBezTo>
                <a:cubicBezTo>
                  <a:pt x="2552378" y="2201834"/>
                  <a:pt x="2299212" y="2060714"/>
                  <a:pt x="2086435" y="1865492"/>
                </a:cubicBezTo>
                <a:cubicBezTo>
                  <a:pt x="1862172" y="1669103"/>
                  <a:pt x="1582504" y="1542760"/>
                  <a:pt x="1277704" y="1500040"/>
                </a:cubicBezTo>
                <a:lnTo>
                  <a:pt x="1220446" y="1492017"/>
                </a:lnTo>
                <a:lnTo>
                  <a:pt x="1234401" y="1435926"/>
                </a:lnTo>
                <a:cubicBezTo>
                  <a:pt x="1301464" y="1166303"/>
                  <a:pt x="1469738" y="892292"/>
                  <a:pt x="1721018" y="643514"/>
                </a:cubicBezTo>
                <a:cubicBezTo>
                  <a:pt x="1943155" y="423572"/>
                  <a:pt x="2212538" y="240555"/>
                  <a:pt x="2479555" y="128097"/>
                </a:cubicBezTo>
                <a:lnTo>
                  <a:pt x="2480721" y="127617"/>
                </a:lnTo>
                <a:cubicBezTo>
                  <a:pt x="2668551" y="53843"/>
                  <a:pt x="2868001" y="12223"/>
                  <a:pt x="3071181" y="2321"/>
                </a:cubicBezTo>
                <a:cubicBezTo>
                  <a:pt x="3113510" y="258"/>
                  <a:pt x="3156002" y="-428"/>
                  <a:pt x="3198583" y="258"/>
                </a:cubicBezTo>
                <a:close/>
              </a:path>
            </a:pathLst>
          </a:custGeom>
          <a:solidFill>
            <a:schemeClr val="tx1"/>
          </a:solidFill>
        </p:spPr>
        <p:txBody>
          <a:bodyPr wrap="square">
            <a:noAutofit/>
          </a:bodyPr>
          <a:lstStyle/>
          <a:p>
            <a:endParaRPr lang="en-EE" dirty="0"/>
          </a:p>
        </p:txBody>
      </p:sp>
    </p:spTree>
    <p:extLst>
      <p:ext uri="{BB962C8B-B14F-4D97-AF65-F5344CB8AC3E}">
        <p14:creationId xmlns:p14="http://schemas.microsoft.com/office/powerpoint/2010/main" val="985726522"/>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aam 5">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B6B84D1D-A6C0-ADA3-E147-0861852C289D}"/>
              </a:ext>
            </a:extLst>
          </p:cNvPr>
          <p:cNvSpPr>
            <a:spLocks noGrp="1"/>
          </p:cNvSpPr>
          <p:nvPr>
            <p:ph type="pic" sz="quarter" idx="12"/>
          </p:nvPr>
        </p:nvSpPr>
        <p:spPr>
          <a:xfrm>
            <a:off x="1288034" y="1268413"/>
            <a:ext cx="3783458" cy="4656564"/>
          </a:xfrm>
          <a:custGeom>
            <a:avLst/>
            <a:gdLst>
              <a:gd name="connsiteX0" fmla="*/ 1882028 w 3783458"/>
              <a:gd name="connsiteY0" fmla="*/ 0 h 4656564"/>
              <a:gd name="connsiteX1" fmla="*/ 2289477 w 3783458"/>
              <a:gd name="connsiteY1" fmla="*/ 194024 h 4656564"/>
              <a:gd name="connsiteX2" fmla="*/ 3201388 w 3783458"/>
              <a:gd name="connsiteY2" fmla="*/ 1746212 h 4656564"/>
              <a:gd name="connsiteX3" fmla="*/ 2793938 w 3783458"/>
              <a:gd name="connsiteY3" fmla="*/ 1746212 h 4656564"/>
              <a:gd name="connsiteX4" fmla="*/ 3531228 w 3783458"/>
              <a:gd name="connsiteY4" fmla="*/ 2910353 h 4656564"/>
              <a:gd name="connsiteX5" fmla="*/ 3104376 w 3783458"/>
              <a:gd name="connsiteY5" fmla="*/ 2910353 h 4656564"/>
              <a:gd name="connsiteX6" fmla="*/ 3783458 w 3783458"/>
              <a:gd name="connsiteY6" fmla="*/ 4074494 h 4656564"/>
              <a:gd name="connsiteX7" fmla="*/ 2037247 w 3783458"/>
              <a:gd name="connsiteY7" fmla="*/ 4074494 h 4656564"/>
              <a:gd name="connsiteX8" fmla="*/ 2037247 w 3783458"/>
              <a:gd name="connsiteY8" fmla="*/ 4656564 h 4656564"/>
              <a:gd name="connsiteX9" fmla="*/ 1649200 w 3783458"/>
              <a:gd name="connsiteY9" fmla="*/ 4656564 h 4656564"/>
              <a:gd name="connsiteX10" fmla="*/ 1649200 w 3783458"/>
              <a:gd name="connsiteY10" fmla="*/ 4074494 h 4656564"/>
              <a:gd name="connsiteX11" fmla="*/ 0 w 3783458"/>
              <a:gd name="connsiteY11" fmla="*/ 4074494 h 4656564"/>
              <a:gd name="connsiteX12" fmla="*/ 679082 w 3783458"/>
              <a:gd name="connsiteY12" fmla="*/ 2910353 h 4656564"/>
              <a:gd name="connsiteX13" fmla="*/ 213426 w 3783458"/>
              <a:gd name="connsiteY13" fmla="*/ 2910353 h 4656564"/>
              <a:gd name="connsiteX14" fmla="*/ 989520 w 3783458"/>
              <a:gd name="connsiteY14" fmla="*/ 1746212 h 4656564"/>
              <a:gd name="connsiteX15" fmla="*/ 562668 w 3783458"/>
              <a:gd name="connsiteY15" fmla="*/ 1746212 h 4656564"/>
              <a:gd name="connsiteX16" fmla="*/ 1455176 w 3783458"/>
              <a:gd name="connsiteY16" fmla="*/ 213426 h 4656564"/>
              <a:gd name="connsiteX17" fmla="*/ 1474579 w 3783458"/>
              <a:gd name="connsiteY17" fmla="*/ 194024 h 4656564"/>
              <a:gd name="connsiteX18" fmla="*/ 1882028 w 3783458"/>
              <a:gd name="connsiteY18" fmla="*/ 0 h 4656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83458" h="4656564">
                <a:moveTo>
                  <a:pt x="1882028" y="0"/>
                </a:moveTo>
                <a:cubicBezTo>
                  <a:pt x="2037247" y="0"/>
                  <a:pt x="2192466" y="77609"/>
                  <a:pt x="2289477" y="194024"/>
                </a:cubicBezTo>
                <a:lnTo>
                  <a:pt x="3201388" y="1746212"/>
                </a:lnTo>
                <a:lnTo>
                  <a:pt x="2793938" y="1746212"/>
                </a:lnTo>
                <a:cubicBezTo>
                  <a:pt x="2793938" y="1746212"/>
                  <a:pt x="3531228" y="2910353"/>
                  <a:pt x="3531228" y="2910353"/>
                </a:cubicBezTo>
                <a:lnTo>
                  <a:pt x="3104376" y="2910353"/>
                </a:lnTo>
                <a:lnTo>
                  <a:pt x="3783458" y="4074494"/>
                </a:lnTo>
                <a:lnTo>
                  <a:pt x="2037247" y="4074494"/>
                </a:lnTo>
                <a:lnTo>
                  <a:pt x="2037247" y="4656564"/>
                </a:lnTo>
                <a:lnTo>
                  <a:pt x="1649200" y="4656564"/>
                </a:lnTo>
                <a:lnTo>
                  <a:pt x="1649200" y="4074494"/>
                </a:lnTo>
                <a:lnTo>
                  <a:pt x="0" y="4074494"/>
                </a:lnTo>
                <a:lnTo>
                  <a:pt x="679082" y="2910353"/>
                </a:lnTo>
                <a:lnTo>
                  <a:pt x="213426" y="2910353"/>
                </a:lnTo>
                <a:lnTo>
                  <a:pt x="989520" y="1746212"/>
                </a:lnTo>
                <a:lnTo>
                  <a:pt x="562668" y="1746212"/>
                </a:lnTo>
                <a:lnTo>
                  <a:pt x="1455176" y="213426"/>
                </a:lnTo>
                <a:lnTo>
                  <a:pt x="1474579" y="194024"/>
                </a:lnTo>
                <a:cubicBezTo>
                  <a:pt x="1571590" y="77609"/>
                  <a:pt x="1726809" y="0"/>
                  <a:pt x="1882028" y="0"/>
                </a:cubicBezTo>
                <a:close/>
              </a:path>
            </a:pathLst>
          </a:custGeom>
          <a:solidFill>
            <a:schemeClr val="tx1"/>
          </a:solidFill>
        </p:spPr>
        <p:txBody>
          <a:bodyPr wrap="square">
            <a:noAutofit/>
          </a:bodyPr>
          <a:lstStyle/>
          <a:p>
            <a:endParaRPr lang="en-EE" dirty="0"/>
          </a:p>
        </p:txBody>
      </p:sp>
      <p:sp>
        <p:nvSpPr>
          <p:cNvPr id="2" name="Title 1">
            <a:extLst>
              <a:ext uri="{FF2B5EF4-FFF2-40B4-BE49-F238E27FC236}">
                <a16:creationId xmlns:a16="http://schemas.microsoft.com/office/drawing/2014/main" id="{955EE5DC-4FCC-6074-7120-F6B1D596AB51}"/>
              </a:ext>
            </a:extLst>
          </p:cNvPr>
          <p:cNvSpPr>
            <a:spLocks noGrp="1"/>
          </p:cNvSpPr>
          <p:nvPr>
            <p:ph type="title" hasCustomPrompt="1"/>
          </p:nvPr>
        </p:nvSpPr>
        <p:spPr>
          <a:xfrm>
            <a:off x="6097128" y="775600"/>
            <a:ext cx="5565115" cy="1325563"/>
          </a:xfrm>
        </p:spPr>
        <p:txBody>
          <a:bodyPr>
            <a:normAutofit/>
          </a:bodyPr>
          <a:lstStyle>
            <a:lvl1pPr>
              <a:defRPr sz="4000">
                <a:solidFill>
                  <a:schemeClr val="tx1"/>
                </a:solidFill>
              </a:defRPr>
            </a:lvl1pPr>
          </a:lstStyle>
          <a:p>
            <a:r>
              <a:rPr lang="en-US" dirty="0" err="1"/>
              <a:t>Pealkiri</a:t>
            </a:r>
            <a:endParaRPr lang="en-EE" dirty="0"/>
          </a:p>
        </p:txBody>
      </p:sp>
      <p:sp>
        <p:nvSpPr>
          <p:cNvPr id="3" name="Content Placeholder 2">
            <a:extLst>
              <a:ext uri="{FF2B5EF4-FFF2-40B4-BE49-F238E27FC236}">
                <a16:creationId xmlns:a16="http://schemas.microsoft.com/office/drawing/2014/main" id="{FF69EB2B-D397-3E6D-D3C0-12387A5D7164}"/>
              </a:ext>
            </a:extLst>
          </p:cNvPr>
          <p:cNvSpPr>
            <a:spLocks noGrp="1"/>
          </p:cNvSpPr>
          <p:nvPr>
            <p:ph idx="1"/>
          </p:nvPr>
        </p:nvSpPr>
        <p:spPr>
          <a:xfrm>
            <a:off x="6090579" y="2313710"/>
            <a:ext cx="5571664" cy="400385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E" dirty="0"/>
          </a:p>
        </p:txBody>
      </p:sp>
      <p:sp>
        <p:nvSpPr>
          <p:cNvPr id="50" name="Slide Number Placeholder 3">
            <a:extLst>
              <a:ext uri="{FF2B5EF4-FFF2-40B4-BE49-F238E27FC236}">
                <a16:creationId xmlns:a16="http://schemas.microsoft.com/office/drawing/2014/main" id="{D5DEA732-F44C-44F5-7C1A-DB188537C7D7}"/>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51" name="Straight Connector 50">
            <a:extLst>
              <a:ext uri="{FF2B5EF4-FFF2-40B4-BE49-F238E27FC236}">
                <a16:creationId xmlns:a16="http://schemas.microsoft.com/office/drawing/2014/main" id="{C2770E43-98B2-9D5F-8B57-C383E2C3F9AB}"/>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0384965"/>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aam 6">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B63303C2-7A19-FE96-47CD-AFD80BF0E5FA}"/>
              </a:ext>
            </a:extLst>
          </p:cNvPr>
          <p:cNvSpPr>
            <a:spLocks noGrp="1"/>
          </p:cNvSpPr>
          <p:nvPr>
            <p:ph type="pic" sz="quarter" idx="12"/>
          </p:nvPr>
        </p:nvSpPr>
        <p:spPr>
          <a:xfrm>
            <a:off x="1518017" y="1317840"/>
            <a:ext cx="3396516" cy="4528453"/>
          </a:xfrm>
          <a:custGeom>
            <a:avLst/>
            <a:gdLst>
              <a:gd name="connsiteX0" fmla="*/ 944261 w 3396516"/>
              <a:gd name="connsiteY0" fmla="*/ 3962508 h 4528453"/>
              <a:gd name="connsiteX1" fmla="*/ 2453448 w 3396516"/>
              <a:gd name="connsiteY1" fmla="*/ 3962508 h 4528453"/>
              <a:gd name="connsiteX2" fmla="*/ 2453448 w 3396516"/>
              <a:gd name="connsiteY2" fmla="*/ 4528453 h 4528453"/>
              <a:gd name="connsiteX3" fmla="*/ 944261 w 3396516"/>
              <a:gd name="connsiteY3" fmla="*/ 4528453 h 4528453"/>
              <a:gd name="connsiteX4" fmla="*/ 1746764 w 3396516"/>
              <a:gd name="connsiteY4" fmla="*/ 748 h 4528453"/>
              <a:gd name="connsiteX5" fmla="*/ 1920017 w 3396516"/>
              <a:gd name="connsiteY5" fmla="*/ 14707 h 4528453"/>
              <a:gd name="connsiteX6" fmla="*/ 3381810 w 3396516"/>
              <a:gd name="connsiteY6" fmla="*/ 1919555 h 4528453"/>
              <a:gd name="connsiteX7" fmla="*/ 2817916 w 3396516"/>
              <a:gd name="connsiteY7" fmla="*/ 2974557 h 4528453"/>
              <a:gd name="connsiteX8" fmla="*/ 2477595 w 3396516"/>
              <a:gd name="connsiteY8" fmla="*/ 3585211 h 4528453"/>
              <a:gd name="connsiteX9" fmla="*/ 1887503 w 3396516"/>
              <a:gd name="connsiteY9" fmla="*/ 3585211 h 4528453"/>
              <a:gd name="connsiteX10" fmla="*/ 1887503 w 3396516"/>
              <a:gd name="connsiteY10" fmla="*/ 2041313 h 4528453"/>
              <a:gd name="connsiteX11" fmla="*/ 2264800 w 3396516"/>
              <a:gd name="connsiteY11" fmla="*/ 1510080 h 4528453"/>
              <a:gd name="connsiteX12" fmla="*/ 1887503 w 3396516"/>
              <a:gd name="connsiteY12" fmla="*/ 1510080 h 4528453"/>
              <a:gd name="connsiteX13" fmla="*/ 1698855 w 3396516"/>
              <a:gd name="connsiteY13" fmla="*/ 1698728 h 4528453"/>
              <a:gd name="connsiteX14" fmla="*/ 1510206 w 3396516"/>
              <a:gd name="connsiteY14" fmla="*/ 1510080 h 4528453"/>
              <a:gd name="connsiteX15" fmla="*/ 1132910 w 3396516"/>
              <a:gd name="connsiteY15" fmla="*/ 1510080 h 4528453"/>
              <a:gd name="connsiteX16" fmla="*/ 1510206 w 3396516"/>
              <a:gd name="connsiteY16" fmla="*/ 2041313 h 4528453"/>
              <a:gd name="connsiteX17" fmla="*/ 1510206 w 3396516"/>
              <a:gd name="connsiteY17" fmla="*/ 3585211 h 4528453"/>
              <a:gd name="connsiteX18" fmla="*/ 920680 w 3396516"/>
              <a:gd name="connsiteY18" fmla="*/ 3585211 h 4528453"/>
              <a:gd name="connsiteX19" fmla="*/ 542063 w 3396516"/>
              <a:gd name="connsiteY19" fmla="*/ 2940600 h 4528453"/>
              <a:gd name="connsiteX20" fmla="*/ 15168 w 3396516"/>
              <a:gd name="connsiteY20" fmla="*/ 1476500 h 4528453"/>
              <a:gd name="connsiteX21" fmla="*/ 1746764 w 3396516"/>
              <a:gd name="connsiteY21" fmla="*/ 748 h 4528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396516" h="4528453">
                <a:moveTo>
                  <a:pt x="944261" y="3962508"/>
                </a:moveTo>
                <a:lnTo>
                  <a:pt x="2453448" y="3962508"/>
                </a:lnTo>
                <a:lnTo>
                  <a:pt x="2453448" y="4528453"/>
                </a:lnTo>
                <a:lnTo>
                  <a:pt x="944261" y="4528453"/>
                </a:lnTo>
                <a:close/>
                <a:moveTo>
                  <a:pt x="1746764" y="748"/>
                </a:moveTo>
                <a:cubicBezTo>
                  <a:pt x="1804108" y="2448"/>
                  <a:pt x="1861913" y="7061"/>
                  <a:pt x="1920017" y="14707"/>
                </a:cubicBezTo>
                <a:cubicBezTo>
                  <a:pt x="2849689" y="137053"/>
                  <a:pt x="3504156" y="989883"/>
                  <a:pt x="3381810" y="1919555"/>
                </a:cubicBezTo>
                <a:cubicBezTo>
                  <a:pt x="3328060" y="2327987"/>
                  <a:pt x="3127646" y="2702945"/>
                  <a:pt x="2817916" y="2974557"/>
                </a:cubicBezTo>
                <a:cubicBezTo>
                  <a:pt x="2640172" y="3134956"/>
                  <a:pt x="2520510" y="3349671"/>
                  <a:pt x="2477595" y="3585211"/>
                </a:cubicBezTo>
                <a:lnTo>
                  <a:pt x="1887503" y="3585211"/>
                </a:lnTo>
                <a:lnTo>
                  <a:pt x="1887503" y="2041313"/>
                </a:lnTo>
                <a:cubicBezTo>
                  <a:pt x="2112815" y="1961656"/>
                  <a:pt x="2263809" y="1749057"/>
                  <a:pt x="2264800" y="1510080"/>
                </a:cubicBezTo>
                <a:lnTo>
                  <a:pt x="1887503" y="1510080"/>
                </a:lnTo>
                <a:cubicBezTo>
                  <a:pt x="1887503" y="1614267"/>
                  <a:pt x="1803042" y="1698728"/>
                  <a:pt x="1698855" y="1698728"/>
                </a:cubicBezTo>
                <a:cubicBezTo>
                  <a:pt x="1594667" y="1698728"/>
                  <a:pt x="1510206" y="1614267"/>
                  <a:pt x="1510206" y="1510080"/>
                </a:cubicBezTo>
                <a:lnTo>
                  <a:pt x="1132910" y="1510080"/>
                </a:lnTo>
                <a:cubicBezTo>
                  <a:pt x="1133900" y="1749057"/>
                  <a:pt x="1284894" y="1961656"/>
                  <a:pt x="1510206" y="2041313"/>
                </a:cubicBezTo>
                <a:lnTo>
                  <a:pt x="1510206" y="3585211"/>
                </a:lnTo>
                <a:lnTo>
                  <a:pt x="920680" y="3585211"/>
                </a:lnTo>
                <a:cubicBezTo>
                  <a:pt x="864200" y="3336346"/>
                  <a:pt x="731916" y="3111127"/>
                  <a:pt x="542063" y="2940600"/>
                </a:cubicBezTo>
                <a:cubicBezTo>
                  <a:pt x="138283" y="2567625"/>
                  <a:pt x="-58348" y="2021242"/>
                  <a:pt x="15168" y="1476500"/>
                </a:cubicBezTo>
                <a:cubicBezTo>
                  <a:pt x="129868" y="604933"/>
                  <a:pt x="886594" y="-24756"/>
                  <a:pt x="1746764" y="748"/>
                </a:cubicBezTo>
                <a:close/>
              </a:path>
            </a:pathLst>
          </a:custGeom>
          <a:solidFill>
            <a:schemeClr val="tx1"/>
          </a:solidFill>
        </p:spPr>
        <p:txBody>
          <a:bodyPr wrap="square">
            <a:noAutofit/>
          </a:bodyPr>
          <a:lstStyle/>
          <a:p>
            <a:endParaRPr lang="en-EE"/>
          </a:p>
        </p:txBody>
      </p:sp>
      <p:sp>
        <p:nvSpPr>
          <p:cNvPr id="2" name="Title 1">
            <a:extLst>
              <a:ext uri="{FF2B5EF4-FFF2-40B4-BE49-F238E27FC236}">
                <a16:creationId xmlns:a16="http://schemas.microsoft.com/office/drawing/2014/main" id="{955EE5DC-4FCC-6074-7120-F6B1D596AB51}"/>
              </a:ext>
            </a:extLst>
          </p:cNvPr>
          <p:cNvSpPr>
            <a:spLocks noGrp="1"/>
          </p:cNvSpPr>
          <p:nvPr>
            <p:ph type="title" hasCustomPrompt="1"/>
          </p:nvPr>
        </p:nvSpPr>
        <p:spPr>
          <a:xfrm>
            <a:off x="6097128" y="775600"/>
            <a:ext cx="5565115" cy="1325563"/>
          </a:xfrm>
        </p:spPr>
        <p:txBody>
          <a:bodyPr>
            <a:normAutofit/>
          </a:bodyPr>
          <a:lstStyle>
            <a:lvl1pPr>
              <a:defRPr sz="4000">
                <a:solidFill>
                  <a:schemeClr val="tx1"/>
                </a:solidFill>
              </a:defRPr>
            </a:lvl1pPr>
          </a:lstStyle>
          <a:p>
            <a:r>
              <a:rPr lang="en-US" dirty="0" err="1"/>
              <a:t>Pealkiri</a:t>
            </a:r>
            <a:endParaRPr lang="en-EE" dirty="0"/>
          </a:p>
        </p:txBody>
      </p:sp>
      <p:sp>
        <p:nvSpPr>
          <p:cNvPr id="3" name="Content Placeholder 2">
            <a:extLst>
              <a:ext uri="{FF2B5EF4-FFF2-40B4-BE49-F238E27FC236}">
                <a16:creationId xmlns:a16="http://schemas.microsoft.com/office/drawing/2014/main" id="{FF69EB2B-D397-3E6D-D3C0-12387A5D7164}"/>
              </a:ext>
            </a:extLst>
          </p:cNvPr>
          <p:cNvSpPr>
            <a:spLocks noGrp="1"/>
          </p:cNvSpPr>
          <p:nvPr>
            <p:ph idx="1"/>
          </p:nvPr>
        </p:nvSpPr>
        <p:spPr>
          <a:xfrm>
            <a:off x="6090579" y="2313710"/>
            <a:ext cx="5571664" cy="400385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E" dirty="0"/>
          </a:p>
        </p:txBody>
      </p:sp>
      <p:sp>
        <p:nvSpPr>
          <p:cNvPr id="14" name="Slide Number Placeholder 3">
            <a:extLst>
              <a:ext uri="{FF2B5EF4-FFF2-40B4-BE49-F238E27FC236}">
                <a16:creationId xmlns:a16="http://schemas.microsoft.com/office/drawing/2014/main" id="{CC40EFA2-DF55-AE0A-6BC0-1DE8D64A0CC1}"/>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5" name="Straight Connector 14">
            <a:extLst>
              <a:ext uri="{FF2B5EF4-FFF2-40B4-BE49-F238E27FC236}">
                <a16:creationId xmlns:a16="http://schemas.microsoft.com/office/drawing/2014/main" id="{41AB9748-3C65-6BD7-C3A9-F2FBCFFBF946}"/>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2761586"/>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aam 7">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6DD78977-66E6-B3D4-BDF0-D3A74279CBCD}"/>
              </a:ext>
            </a:extLst>
          </p:cNvPr>
          <p:cNvSpPr>
            <a:spLocks noGrp="1"/>
          </p:cNvSpPr>
          <p:nvPr>
            <p:ph type="pic" sz="quarter" idx="10"/>
          </p:nvPr>
        </p:nvSpPr>
        <p:spPr>
          <a:xfrm>
            <a:off x="766763" y="1438381"/>
            <a:ext cx="4951446" cy="4303007"/>
          </a:xfrm>
          <a:custGeom>
            <a:avLst/>
            <a:gdLst>
              <a:gd name="connsiteX0" fmla="*/ 2475723 w 4951446"/>
              <a:gd name="connsiteY0" fmla="*/ 0 h 4303007"/>
              <a:gd name="connsiteX1" fmla="*/ 3119750 w 4951446"/>
              <a:gd name="connsiteY1" fmla="*/ 527148 h 4303007"/>
              <a:gd name="connsiteX2" fmla="*/ 3402838 w 4951446"/>
              <a:gd name="connsiteY2" fmla="*/ 2139599 h 4303007"/>
              <a:gd name="connsiteX3" fmla="*/ 4705046 w 4951446"/>
              <a:gd name="connsiteY3" fmla="*/ 3115180 h 4303007"/>
              <a:gd name="connsiteX4" fmla="*/ 4881976 w 4951446"/>
              <a:gd name="connsiteY4" fmla="*/ 3933331 h 4303007"/>
              <a:gd name="connsiteX5" fmla="*/ 4129432 w 4951446"/>
              <a:gd name="connsiteY5" fmla="*/ 4281583 h 4303007"/>
              <a:gd name="connsiteX6" fmla="*/ 2475723 w 4951446"/>
              <a:gd name="connsiteY6" fmla="*/ 3518292 h 4303007"/>
              <a:gd name="connsiteX7" fmla="*/ 822015 w 4951446"/>
              <a:gd name="connsiteY7" fmla="*/ 4281583 h 4303007"/>
              <a:gd name="connsiteX8" fmla="*/ 69471 w 4951446"/>
              <a:gd name="connsiteY8" fmla="*/ 3933331 h 4303007"/>
              <a:gd name="connsiteX9" fmla="*/ 246401 w 4951446"/>
              <a:gd name="connsiteY9" fmla="*/ 3115180 h 4303007"/>
              <a:gd name="connsiteX10" fmla="*/ 1548608 w 4951446"/>
              <a:gd name="connsiteY10" fmla="*/ 2139599 h 4303007"/>
              <a:gd name="connsiteX11" fmla="*/ 1831697 w 4951446"/>
              <a:gd name="connsiteY11" fmla="*/ 527148 h 4303007"/>
              <a:gd name="connsiteX12" fmla="*/ 2475723 w 4951446"/>
              <a:gd name="connsiteY12" fmla="*/ 0 h 4303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51446" h="4303007">
                <a:moveTo>
                  <a:pt x="2475723" y="0"/>
                </a:moveTo>
                <a:cubicBezTo>
                  <a:pt x="2789480" y="0"/>
                  <a:pt x="3056055" y="217061"/>
                  <a:pt x="3119750" y="527148"/>
                </a:cubicBezTo>
                <a:cubicBezTo>
                  <a:pt x="3199958" y="899252"/>
                  <a:pt x="3334425" y="1574287"/>
                  <a:pt x="3402838" y="2139599"/>
                </a:cubicBezTo>
                <a:cubicBezTo>
                  <a:pt x="3874652" y="2454456"/>
                  <a:pt x="4410162" y="2876651"/>
                  <a:pt x="4705046" y="3115180"/>
                </a:cubicBezTo>
                <a:cubicBezTo>
                  <a:pt x="4945671" y="3308387"/>
                  <a:pt x="5021161" y="3654253"/>
                  <a:pt x="4881976" y="3933331"/>
                </a:cubicBezTo>
                <a:cubicBezTo>
                  <a:pt x="4742791" y="4217180"/>
                  <a:pt x="4433753" y="4360297"/>
                  <a:pt x="4129432" y="4281583"/>
                </a:cubicBezTo>
                <a:cubicBezTo>
                  <a:pt x="3815676" y="4200483"/>
                  <a:pt x="2947538" y="3673336"/>
                  <a:pt x="2475723" y="3518292"/>
                </a:cubicBezTo>
                <a:cubicBezTo>
                  <a:pt x="2003909" y="3673336"/>
                  <a:pt x="1135771" y="4200483"/>
                  <a:pt x="822015" y="4281583"/>
                </a:cubicBezTo>
                <a:cubicBezTo>
                  <a:pt x="517694" y="4360297"/>
                  <a:pt x="208656" y="4217180"/>
                  <a:pt x="69471" y="3933331"/>
                </a:cubicBezTo>
                <a:cubicBezTo>
                  <a:pt x="-69714" y="3654253"/>
                  <a:pt x="5776" y="3308387"/>
                  <a:pt x="246401" y="3115180"/>
                </a:cubicBezTo>
                <a:cubicBezTo>
                  <a:pt x="541285" y="2876651"/>
                  <a:pt x="1076794" y="2454456"/>
                  <a:pt x="1548608" y="2139599"/>
                </a:cubicBezTo>
                <a:cubicBezTo>
                  <a:pt x="1617021" y="1574287"/>
                  <a:pt x="1751489" y="899252"/>
                  <a:pt x="1831697" y="527148"/>
                </a:cubicBezTo>
                <a:cubicBezTo>
                  <a:pt x="1895392" y="217061"/>
                  <a:pt x="2161967" y="0"/>
                  <a:pt x="2475723" y="0"/>
                </a:cubicBezTo>
                <a:close/>
              </a:path>
            </a:pathLst>
          </a:custGeom>
          <a:solidFill>
            <a:schemeClr val="tx1"/>
          </a:solidFill>
        </p:spPr>
        <p:txBody>
          <a:bodyPr wrap="square">
            <a:noAutofit/>
          </a:bodyPr>
          <a:lstStyle/>
          <a:p>
            <a:endParaRPr lang="en-EE" dirty="0"/>
          </a:p>
        </p:txBody>
      </p:sp>
      <p:sp>
        <p:nvSpPr>
          <p:cNvPr id="2" name="Title 1">
            <a:extLst>
              <a:ext uri="{FF2B5EF4-FFF2-40B4-BE49-F238E27FC236}">
                <a16:creationId xmlns:a16="http://schemas.microsoft.com/office/drawing/2014/main" id="{955EE5DC-4FCC-6074-7120-F6B1D596AB51}"/>
              </a:ext>
            </a:extLst>
          </p:cNvPr>
          <p:cNvSpPr>
            <a:spLocks noGrp="1"/>
          </p:cNvSpPr>
          <p:nvPr>
            <p:ph type="title" hasCustomPrompt="1"/>
          </p:nvPr>
        </p:nvSpPr>
        <p:spPr>
          <a:xfrm>
            <a:off x="6097128" y="775600"/>
            <a:ext cx="5565115" cy="1325563"/>
          </a:xfrm>
        </p:spPr>
        <p:txBody>
          <a:bodyPr>
            <a:normAutofit/>
          </a:bodyPr>
          <a:lstStyle>
            <a:lvl1pPr>
              <a:defRPr sz="4000">
                <a:solidFill>
                  <a:schemeClr val="tx1"/>
                </a:solidFill>
              </a:defRPr>
            </a:lvl1pPr>
          </a:lstStyle>
          <a:p>
            <a:r>
              <a:rPr lang="en-US" dirty="0" err="1"/>
              <a:t>Pealkiri</a:t>
            </a:r>
            <a:endParaRPr lang="en-EE" dirty="0"/>
          </a:p>
        </p:txBody>
      </p:sp>
      <p:sp>
        <p:nvSpPr>
          <p:cNvPr id="3" name="Content Placeholder 2">
            <a:extLst>
              <a:ext uri="{FF2B5EF4-FFF2-40B4-BE49-F238E27FC236}">
                <a16:creationId xmlns:a16="http://schemas.microsoft.com/office/drawing/2014/main" id="{FF69EB2B-D397-3E6D-D3C0-12387A5D7164}"/>
              </a:ext>
            </a:extLst>
          </p:cNvPr>
          <p:cNvSpPr>
            <a:spLocks noGrp="1"/>
          </p:cNvSpPr>
          <p:nvPr>
            <p:ph idx="1"/>
          </p:nvPr>
        </p:nvSpPr>
        <p:spPr>
          <a:xfrm>
            <a:off x="6090579" y="2313710"/>
            <a:ext cx="5571664" cy="400385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E" dirty="0"/>
          </a:p>
        </p:txBody>
      </p:sp>
      <p:sp>
        <p:nvSpPr>
          <p:cNvPr id="14" name="Slide Number Placeholder 3">
            <a:extLst>
              <a:ext uri="{FF2B5EF4-FFF2-40B4-BE49-F238E27FC236}">
                <a16:creationId xmlns:a16="http://schemas.microsoft.com/office/drawing/2014/main" id="{CC40EFA2-DF55-AE0A-6BC0-1DE8D64A0CC1}"/>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5" name="Straight Connector 14">
            <a:extLst>
              <a:ext uri="{FF2B5EF4-FFF2-40B4-BE49-F238E27FC236}">
                <a16:creationId xmlns:a16="http://schemas.microsoft.com/office/drawing/2014/main" id="{41AB9748-3C65-6BD7-C3A9-F2FBCFFBF946}"/>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0880766"/>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aam 8">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9C8D4E9-9E63-30C6-9B77-B1795CEECD95}"/>
              </a:ext>
            </a:extLst>
          </p:cNvPr>
          <p:cNvSpPr>
            <a:spLocks noGrp="1"/>
          </p:cNvSpPr>
          <p:nvPr>
            <p:ph type="pic" sz="quarter" idx="12"/>
          </p:nvPr>
        </p:nvSpPr>
        <p:spPr>
          <a:xfrm>
            <a:off x="959655" y="1500166"/>
            <a:ext cx="4513239" cy="4164462"/>
          </a:xfrm>
          <a:custGeom>
            <a:avLst/>
            <a:gdLst>
              <a:gd name="connsiteX0" fmla="*/ 274657 w 4681650"/>
              <a:gd name="connsiteY0" fmla="*/ 3511238 h 4291523"/>
              <a:gd name="connsiteX1" fmla="*/ 895756 w 4681650"/>
              <a:gd name="connsiteY1" fmla="*/ 3511238 h 4291523"/>
              <a:gd name="connsiteX2" fmla="*/ 1074726 w 4681650"/>
              <a:gd name="connsiteY2" fmla="*/ 3690208 h 4291523"/>
              <a:gd name="connsiteX3" fmla="*/ 1445070 w 4681650"/>
              <a:gd name="connsiteY3" fmla="*/ 3511238 h 4291523"/>
              <a:gd name="connsiteX4" fmla="*/ 2066169 w 4681650"/>
              <a:gd name="connsiteY4" fmla="*/ 3511238 h 4291523"/>
              <a:gd name="connsiteX5" fmla="*/ 2245139 w 4681650"/>
              <a:gd name="connsiteY5" fmla="*/ 3690208 h 4291523"/>
              <a:gd name="connsiteX6" fmla="*/ 2615482 w 4681650"/>
              <a:gd name="connsiteY6" fmla="*/ 3511238 h 4291523"/>
              <a:gd name="connsiteX7" fmla="*/ 3236581 w 4681650"/>
              <a:gd name="connsiteY7" fmla="*/ 3511238 h 4291523"/>
              <a:gd name="connsiteX8" fmla="*/ 3415551 w 4681650"/>
              <a:gd name="connsiteY8" fmla="*/ 3690208 h 4291523"/>
              <a:gd name="connsiteX9" fmla="*/ 3785895 w 4681650"/>
              <a:gd name="connsiteY9" fmla="*/ 3511238 h 4291523"/>
              <a:gd name="connsiteX10" fmla="*/ 4406993 w 4681650"/>
              <a:gd name="connsiteY10" fmla="*/ 3511238 h 4291523"/>
              <a:gd name="connsiteX11" fmla="*/ 4681650 w 4681650"/>
              <a:gd name="connsiteY11" fmla="*/ 3706306 h 4291523"/>
              <a:gd name="connsiteX12" fmla="*/ 4681650 w 4681650"/>
              <a:gd name="connsiteY12" fmla="*/ 4291513 h 4291523"/>
              <a:gd name="connsiteX13" fmla="*/ 4096444 w 4681650"/>
              <a:gd name="connsiteY13" fmla="*/ 4063282 h 4291523"/>
              <a:gd name="connsiteX14" fmla="*/ 2926031 w 4681650"/>
              <a:gd name="connsiteY14" fmla="*/ 4063282 h 4291523"/>
              <a:gd name="connsiteX15" fmla="*/ 1755619 w 4681650"/>
              <a:gd name="connsiteY15" fmla="*/ 4063282 h 4291523"/>
              <a:gd name="connsiteX16" fmla="*/ 585206 w 4681650"/>
              <a:gd name="connsiteY16" fmla="*/ 4063282 h 4291523"/>
              <a:gd name="connsiteX17" fmla="*/ 0 w 4681650"/>
              <a:gd name="connsiteY17" fmla="*/ 4291513 h 4291523"/>
              <a:gd name="connsiteX18" fmla="*/ 0 w 4681650"/>
              <a:gd name="connsiteY18" fmla="*/ 3706306 h 4291523"/>
              <a:gd name="connsiteX19" fmla="*/ 274657 w 4681650"/>
              <a:gd name="connsiteY19" fmla="*/ 3511238 h 4291523"/>
              <a:gd name="connsiteX20" fmla="*/ 274657 w 4681650"/>
              <a:gd name="connsiteY20" fmla="*/ 2340825 h 4291523"/>
              <a:gd name="connsiteX21" fmla="*/ 895756 w 4681650"/>
              <a:gd name="connsiteY21" fmla="*/ 2340825 h 4291523"/>
              <a:gd name="connsiteX22" fmla="*/ 1266099 w 4681650"/>
              <a:gd name="connsiteY22" fmla="*/ 2519796 h 4291523"/>
              <a:gd name="connsiteX23" fmla="*/ 1445070 w 4681650"/>
              <a:gd name="connsiteY23" fmla="*/ 2340825 h 4291523"/>
              <a:gd name="connsiteX24" fmla="*/ 2066169 w 4681650"/>
              <a:gd name="connsiteY24" fmla="*/ 2340825 h 4291523"/>
              <a:gd name="connsiteX25" fmla="*/ 2436512 w 4681650"/>
              <a:gd name="connsiteY25" fmla="*/ 2519796 h 4291523"/>
              <a:gd name="connsiteX26" fmla="*/ 2615482 w 4681650"/>
              <a:gd name="connsiteY26" fmla="*/ 2340825 h 4291523"/>
              <a:gd name="connsiteX27" fmla="*/ 3236580 w 4681650"/>
              <a:gd name="connsiteY27" fmla="*/ 2340825 h 4291523"/>
              <a:gd name="connsiteX28" fmla="*/ 3606924 w 4681650"/>
              <a:gd name="connsiteY28" fmla="*/ 2519796 h 4291523"/>
              <a:gd name="connsiteX29" fmla="*/ 3785895 w 4681650"/>
              <a:gd name="connsiteY29" fmla="*/ 2340825 h 4291523"/>
              <a:gd name="connsiteX30" fmla="*/ 4406993 w 4681650"/>
              <a:gd name="connsiteY30" fmla="*/ 2340825 h 4291523"/>
              <a:gd name="connsiteX31" fmla="*/ 4681650 w 4681650"/>
              <a:gd name="connsiteY31" fmla="*/ 2535894 h 4291523"/>
              <a:gd name="connsiteX32" fmla="*/ 4681650 w 4681650"/>
              <a:gd name="connsiteY32" fmla="*/ 3121100 h 4291523"/>
              <a:gd name="connsiteX33" fmla="*/ 4096444 w 4681650"/>
              <a:gd name="connsiteY33" fmla="*/ 2892870 h 4291523"/>
              <a:gd name="connsiteX34" fmla="*/ 2926031 w 4681650"/>
              <a:gd name="connsiteY34" fmla="*/ 2892870 h 4291523"/>
              <a:gd name="connsiteX35" fmla="*/ 1755619 w 4681650"/>
              <a:gd name="connsiteY35" fmla="*/ 2892870 h 4291523"/>
              <a:gd name="connsiteX36" fmla="*/ 585206 w 4681650"/>
              <a:gd name="connsiteY36" fmla="*/ 2892870 h 4291523"/>
              <a:gd name="connsiteX37" fmla="*/ 0 w 4681650"/>
              <a:gd name="connsiteY37" fmla="*/ 3121100 h 4291523"/>
              <a:gd name="connsiteX38" fmla="*/ 0 w 4681650"/>
              <a:gd name="connsiteY38" fmla="*/ 2535894 h 4291523"/>
              <a:gd name="connsiteX39" fmla="*/ 274657 w 4681650"/>
              <a:gd name="connsiteY39" fmla="*/ 2340825 h 4291523"/>
              <a:gd name="connsiteX40" fmla="*/ 274657 w 4681650"/>
              <a:gd name="connsiteY40" fmla="*/ 1170413 h 4291523"/>
              <a:gd name="connsiteX41" fmla="*/ 895756 w 4681650"/>
              <a:gd name="connsiteY41" fmla="*/ 1170413 h 4291523"/>
              <a:gd name="connsiteX42" fmla="*/ 1074726 w 4681650"/>
              <a:gd name="connsiteY42" fmla="*/ 1349383 h 4291523"/>
              <a:gd name="connsiteX43" fmla="*/ 1445070 w 4681650"/>
              <a:gd name="connsiteY43" fmla="*/ 1170413 h 4291523"/>
              <a:gd name="connsiteX44" fmla="*/ 2066169 w 4681650"/>
              <a:gd name="connsiteY44" fmla="*/ 1170413 h 4291523"/>
              <a:gd name="connsiteX45" fmla="*/ 2245139 w 4681650"/>
              <a:gd name="connsiteY45" fmla="*/ 1349383 h 4291523"/>
              <a:gd name="connsiteX46" fmla="*/ 2615482 w 4681650"/>
              <a:gd name="connsiteY46" fmla="*/ 1170413 h 4291523"/>
              <a:gd name="connsiteX47" fmla="*/ 3236581 w 4681650"/>
              <a:gd name="connsiteY47" fmla="*/ 1170413 h 4291523"/>
              <a:gd name="connsiteX48" fmla="*/ 3415551 w 4681650"/>
              <a:gd name="connsiteY48" fmla="*/ 1349383 h 4291523"/>
              <a:gd name="connsiteX49" fmla="*/ 3785895 w 4681650"/>
              <a:gd name="connsiteY49" fmla="*/ 1170413 h 4291523"/>
              <a:gd name="connsiteX50" fmla="*/ 4406993 w 4681650"/>
              <a:gd name="connsiteY50" fmla="*/ 1170413 h 4291523"/>
              <a:gd name="connsiteX51" fmla="*/ 4681650 w 4681650"/>
              <a:gd name="connsiteY51" fmla="*/ 1365481 h 4291523"/>
              <a:gd name="connsiteX52" fmla="*/ 4681650 w 4681650"/>
              <a:gd name="connsiteY52" fmla="*/ 1950688 h 4291523"/>
              <a:gd name="connsiteX53" fmla="*/ 4096444 w 4681650"/>
              <a:gd name="connsiteY53" fmla="*/ 1722457 h 4291523"/>
              <a:gd name="connsiteX54" fmla="*/ 2926031 w 4681650"/>
              <a:gd name="connsiteY54" fmla="*/ 1722457 h 4291523"/>
              <a:gd name="connsiteX55" fmla="*/ 1755619 w 4681650"/>
              <a:gd name="connsiteY55" fmla="*/ 1722457 h 4291523"/>
              <a:gd name="connsiteX56" fmla="*/ 585206 w 4681650"/>
              <a:gd name="connsiteY56" fmla="*/ 1722457 h 4291523"/>
              <a:gd name="connsiteX57" fmla="*/ 0 w 4681650"/>
              <a:gd name="connsiteY57" fmla="*/ 1950688 h 4291523"/>
              <a:gd name="connsiteX58" fmla="*/ 0 w 4681650"/>
              <a:gd name="connsiteY58" fmla="*/ 1365481 h 4291523"/>
              <a:gd name="connsiteX59" fmla="*/ 274657 w 4681650"/>
              <a:gd name="connsiteY59" fmla="*/ 1170413 h 4291523"/>
              <a:gd name="connsiteX60" fmla="*/ 274657 w 4681650"/>
              <a:gd name="connsiteY60" fmla="*/ 0 h 4291523"/>
              <a:gd name="connsiteX61" fmla="*/ 895756 w 4681650"/>
              <a:gd name="connsiteY61" fmla="*/ 0 h 4291523"/>
              <a:gd name="connsiteX62" fmla="*/ 1074726 w 4681650"/>
              <a:gd name="connsiteY62" fmla="*/ 178970 h 4291523"/>
              <a:gd name="connsiteX63" fmla="*/ 1445070 w 4681650"/>
              <a:gd name="connsiteY63" fmla="*/ 0 h 4291523"/>
              <a:gd name="connsiteX64" fmla="*/ 2066169 w 4681650"/>
              <a:gd name="connsiteY64" fmla="*/ 0 h 4291523"/>
              <a:gd name="connsiteX65" fmla="*/ 2245139 w 4681650"/>
              <a:gd name="connsiteY65" fmla="*/ 178970 h 4291523"/>
              <a:gd name="connsiteX66" fmla="*/ 2615482 w 4681650"/>
              <a:gd name="connsiteY66" fmla="*/ 0 h 4291523"/>
              <a:gd name="connsiteX67" fmla="*/ 3236581 w 4681650"/>
              <a:gd name="connsiteY67" fmla="*/ 0 h 4291523"/>
              <a:gd name="connsiteX68" fmla="*/ 3415551 w 4681650"/>
              <a:gd name="connsiteY68" fmla="*/ 178970 h 4291523"/>
              <a:gd name="connsiteX69" fmla="*/ 3785895 w 4681650"/>
              <a:gd name="connsiteY69" fmla="*/ 0 h 4291523"/>
              <a:gd name="connsiteX70" fmla="*/ 4406993 w 4681650"/>
              <a:gd name="connsiteY70" fmla="*/ 0 h 4291523"/>
              <a:gd name="connsiteX71" fmla="*/ 4681650 w 4681650"/>
              <a:gd name="connsiteY71" fmla="*/ 195069 h 4291523"/>
              <a:gd name="connsiteX72" fmla="*/ 4681650 w 4681650"/>
              <a:gd name="connsiteY72" fmla="*/ 780275 h 4291523"/>
              <a:gd name="connsiteX73" fmla="*/ 4096444 w 4681650"/>
              <a:gd name="connsiteY73" fmla="*/ 552045 h 4291523"/>
              <a:gd name="connsiteX74" fmla="*/ 2926031 w 4681650"/>
              <a:gd name="connsiteY74" fmla="*/ 552045 h 4291523"/>
              <a:gd name="connsiteX75" fmla="*/ 1755619 w 4681650"/>
              <a:gd name="connsiteY75" fmla="*/ 552045 h 4291523"/>
              <a:gd name="connsiteX76" fmla="*/ 585206 w 4681650"/>
              <a:gd name="connsiteY76" fmla="*/ 552045 h 4291523"/>
              <a:gd name="connsiteX77" fmla="*/ 0 w 4681650"/>
              <a:gd name="connsiteY77" fmla="*/ 780275 h 4291523"/>
              <a:gd name="connsiteX78" fmla="*/ 0 w 4681650"/>
              <a:gd name="connsiteY78" fmla="*/ 195069 h 4291523"/>
              <a:gd name="connsiteX79" fmla="*/ 274657 w 4681650"/>
              <a:gd name="connsiteY79" fmla="*/ 0 h 4291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4681650" h="4291523">
                <a:moveTo>
                  <a:pt x="274657" y="3511238"/>
                </a:moveTo>
                <a:lnTo>
                  <a:pt x="895756" y="3511238"/>
                </a:lnTo>
                <a:cubicBezTo>
                  <a:pt x="924967" y="3595085"/>
                  <a:pt x="990878" y="3660997"/>
                  <a:pt x="1074726" y="3690208"/>
                </a:cubicBezTo>
                <a:cubicBezTo>
                  <a:pt x="1226415" y="3743055"/>
                  <a:pt x="1392224" y="3662927"/>
                  <a:pt x="1445070" y="3511238"/>
                </a:cubicBezTo>
                <a:lnTo>
                  <a:pt x="2066169" y="3511238"/>
                </a:lnTo>
                <a:cubicBezTo>
                  <a:pt x="2095379" y="3595085"/>
                  <a:pt x="2161291" y="3660997"/>
                  <a:pt x="2245139" y="3690208"/>
                </a:cubicBezTo>
                <a:cubicBezTo>
                  <a:pt x="2396828" y="3743055"/>
                  <a:pt x="2562636" y="3662927"/>
                  <a:pt x="2615482" y="3511238"/>
                </a:cubicBezTo>
                <a:lnTo>
                  <a:pt x="3236581" y="3511238"/>
                </a:lnTo>
                <a:cubicBezTo>
                  <a:pt x="3265792" y="3595085"/>
                  <a:pt x="3331703" y="3660997"/>
                  <a:pt x="3415551" y="3690208"/>
                </a:cubicBezTo>
                <a:cubicBezTo>
                  <a:pt x="3567240" y="3743055"/>
                  <a:pt x="3733049" y="3662927"/>
                  <a:pt x="3785895" y="3511238"/>
                </a:cubicBezTo>
                <a:lnTo>
                  <a:pt x="4406993" y="3511238"/>
                </a:lnTo>
                <a:cubicBezTo>
                  <a:pt x="4448178" y="3627728"/>
                  <a:pt x="4558096" y="3705794"/>
                  <a:pt x="4681650" y="3706306"/>
                </a:cubicBezTo>
                <a:lnTo>
                  <a:pt x="4681650" y="4291513"/>
                </a:lnTo>
                <a:cubicBezTo>
                  <a:pt x="4464995" y="4290817"/>
                  <a:pt x="4256366" y="4209451"/>
                  <a:pt x="4096444" y="4063282"/>
                </a:cubicBezTo>
                <a:cubicBezTo>
                  <a:pt x="3765652" y="4367604"/>
                  <a:pt x="3256824" y="4367604"/>
                  <a:pt x="2926031" y="4063282"/>
                </a:cubicBezTo>
                <a:cubicBezTo>
                  <a:pt x="2595239" y="4367604"/>
                  <a:pt x="2086411" y="4367604"/>
                  <a:pt x="1755619" y="4063282"/>
                </a:cubicBezTo>
                <a:cubicBezTo>
                  <a:pt x="1424827" y="4367604"/>
                  <a:pt x="915999" y="4367604"/>
                  <a:pt x="585206" y="4063282"/>
                </a:cubicBezTo>
                <a:cubicBezTo>
                  <a:pt x="425286" y="4209451"/>
                  <a:pt x="216656" y="4290817"/>
                  <a:pt x="0" y="4291513"/>
                </a:cubicBezTo>
                <a:lnTo>
                  <a:pt x="0" y="3706306"/>
                </a:lnTo>
                <a:cubicBezTo>
                  <a:pt x="123555" y="3705794"/>
                  <a:pt x="233473" y="3627728"/>
                  <a:pt x="274657" y="3511238"/>
                </a:cubicBezTo>
                <a:close/>
                <a:moveTo>
                  <a:pt x="274657" y="2340825"/>
                </a:moveTo>
                <a:lnTo>
                  <a:pt x="895756" y="2340825"/>
                </a:lnTo>
                <a:cubicBezTo>
                  <a:pt x="948602" y="2492514"/>
                  <a:pt x="1114410" y="2572642"/>
                  <a:pt x="1266099" y="2519796"/>
                </a:cubicBezTo>
                <a:cubicBezTo>
                  <a:pt x="1349947" y="2490585"/>
                  <a:pt x="1415859" y="2424673"/>
                  <a:pt x="1445070" y="2340825"/>
                </a:cubicBezTo>
                <a:lnTo>
                  <a:pt x="2066169" y="2340825"/>
                </a:lnTo>
                <a:cubicBezTo>
                  <a:pt x="2119014" y="2492514"/>
                  <a:pt x="2284823" y="2572642"/>
                  <a:pt x="2436512" y="2519796"/>
                </a:cubicBezTo>
                <a:cubicBezTo>
                  <a:pt x="2520359" y="2490585"/>
                  <a:pt x="2586271" y="2424673"/>
                  <a:pt x="2615482" y="2340825"/>
                </a:cubicBezTo>
                <a:lnTo>
                  <a:pt x="3236580" y="2340825"/>
                </a:lnTo>
                <a:cubicBezTo>
                  <a:pt x="3289427" y="2492514"/>
                  <a:pt x="3455235" y="2572642"/>
                  <a:pt x="3606924" y="2519796"/>
                </a:cubicBezTo>
                <a:cubicBezTo>
                  <a:pt x="3690772" y="2490585"/>
                  <a:pt x="3756683" y="2424673"/>
                  <a:pt x="3785895" y="2340825"/>
                </a:cubicBezTo>
                <a:lnTo>
                  <a:pt x="4406993" y="2340825"/>
                </a:lnTo>
                <a:cubicBezTo>
                  <a:pt x="4448177" y="2457315"/>
                  <a:pt x="4558096" y="2535382"/>
                  <a:pt x="4681650" y="2535894"/>
                </a:cubicBezTo>
                <a:lnTo>
                  <a:pt x="4681650" y="3121100"/>
                </a:lnTo>
                <a:cubicBezTo>
                  <a:pt x="4464995" y="3120404"/>
                  <a:pt x="4256366" y="3039039"/>
                  <a:pt x="4096444" y="2892870"/>
                </a:cubicBezTo>
                <a:cubicBezTo>
                  <a:pt x="3765652" y="3197191"/>
                  <a:pt x="3256824" y="3197191"/>
                  <a:pt x="2926031" y="2892870"/>
                </a:cubicBezTo>
                <a:cubicBezTo>
                  <a:pt x="2595239" y="3197191"/>
                  <a:pt x="2086411" y="3197191"/>
                  <a:pt x="1755619" y="2892870"/>
                </a:cubicBezTo>
                <a:cubicBezTo>
                  <a:pt x="1424827" y="3197191"/>
                  <a:pt x="915999" y="3197191"/>
                  <a:pt x="585206" y="2892870"/>
                </a:cubicBezTo>
                <a:cubicBezTo>
                  <a:pt x="425286" y="3039039"/>
                  <a:pt x="216656" y="3120404"/>
                  <a:pt x="0" y="3121100"/>
                </a:cubicBezTo>
                <a:lnTo>
                  <a:pt x="0" y="2535894"/>
                </a:lnTo>
                <a:cubicBezTo>
                  <a:pt x="123555" y="2535382"/>
                  <a:pt x="233473" y="2457315"/>
                  <a:pt x="274657" y="2340825"/>
                </a:cubicBezTo>
                <a:close/>
                <a:moveTo>
                  <a:pt x="274657" y="1170413"/>
                </a:moveTo>
                <a:lnTo>
                  <a:pt x="895756" y="1170413"/>
                </a:lnTo>
                <a:cubicBezTo>
                  <a:pt x="924967" y="1254261"/>
                  <a:pt x="990878" y="1320172"/>
                  <a:pt x="1074726" y="1349383"/>
                </a:cubicBezTo>
                <a:cubicBezTo>
                  <a:pt x="1226415" y="1402230"/>
                  <a:pt x="1392224" y="1322102"/>
                  <a:pt x="1445070" y="1170413"/>
                </a:cubicBezTo>
                <a:lnTo>
                  <a:pt x="2066169" y="1170413"/>
                </a:lnTo>
                <a:cubicBezTo>
                  <a:pt x="2095379" y="1254261"/>
                  <a:pt x="2161291" y="1320172"/>
                  <a:pt x="2245139" y="1349383"/>
                </a:cubicBezTo>
                <a:cubicBezTo>
                  <a:pt x="2396828" y="1402230"/>
                  <a:pt x="2562636" y="1322102"/>
                  <a:pt x="2615482" y="1170413"/>
                </a:cubicBezTo>
                <a:lnTo>
                  <a:pt x="3236581" y="1170413"/>
                </a:lnTo>
                <a:cubicBezTo>
                  <a:pt x="3265792" y="1254261"/>
                  <a:pt x="3331703" y="1320172"/>
                  <a:pt x="3415551" y="1349383"/>
                </a:cubicBezTo>
                <a:cubicBezTo>
                  <a:pt x="3567240" y="1402230"/>
                  <a:pt x="3733049" y="1322102"/>
                  <a:pt x="3785895" y="1170413"/>
                </a:cubicBezTo>
                <a:lnTo>
                  <a:pt x="4406993" y="1170413"/>
                </a:lnTo>
                <a:cubicBezTo>
                  <a:pt x="4448178" y="1286903"/>
                  <a:pt x="4558096" y="1364970"/>
                  <a:pt x="4681650" y="1365481"/>
                </a:cubicBezTo>
                <a:lnTo>
                  <a:pt x="4681650" y="1950688"/>
                </a:lnTo>
                <a:cubicBezTo>
                  <a:pt x="4464995" y="1949992"/>
                  <a:pt x="4256366" y="1868625"/>
                  <a:pt x="4096444" y="1722457"/>
                </a:cubicBezTo>
                <a:cubicBezTo>
                  <a:pt x="3765652" y="2026779"/>
                  <a:pt x="3256824" y="2026779"/>
                  <a:pt x="2926031" y="1722457"/>
                </a:cubicBezTo>
                <a:cubicBezTo>
                  <a:pt x="2595239" y="2026779"/>
                  <a:pt x="2086411" y="2026779"/>
                  <a:pt x="1755619" y="1722457"/>
                </a:cubicBezTo>
                <a:cubicBezTo>
                  <a:pt x="1424827" y="2026779"/>
                  <a:pt x="915999" y="2026779"/>
                  <a:pt x="585206" y="1722457"/>
                </a:cubicBezTo>
                <a:cubicBezTo>
                  <a:pt x="425286" y="1868625"/>
                  <a:pt x="216656" y="1949992"/>
                  <a:pt x="0" y="1950688"/>
                </a:cubicBezTo>
                <a:lnTo>
                  <a:pt x="0" y="1365481"/>
                </a:lnTo>
                <a:cubicBezTo>
                  <a:pt x="123555" y="1364970"/>
                  <a:pt x="233473" y="1286903"/>
                  <a:pt x="274657" y="1170413"/>
                </a:cubicBezTo>
                <a:close/>
                <a:moveTo>
                  <a:pt x="274657" y="0"/>
                </a:moveTo>
                <a:lnTo>
                  <a:pt x="895756" y="0"/>
                </a:lnTo>
                <a:cubicBezTo>
                  <a:pt x="924967" y="83848"/>
                  <a:pt x="990878" y="149760"/>
                  <a:pt x="1074726" y="178970"/>
                </a:cubicBezTo>
                <a:cubicBezTo>
                  <a:pt x="1226415" y="231817"/>
                  <a:pt x="1392224" y="151689"/>
                  <a:pt x="1445070" y="0"/>
                </a:cubicBezTo>
                <a:lnTo>
                  <a:pt x="2066169" y="0"/>
                </a:lnTo>
                <a:cubicBezTo>
                  <a:pt x="2095379" y="83848"/>
                  <a:pt x="2161291" y="149760"/>
                  <a:pt x="2245139" y="178970"/>
                </a:cubicBezTo>
                <a:cubicBezTo>
                  <a:pt x="2396828" y="231817"/>
                  <a:pt x="2562636" y="151689"/>
                  <a:pt x="2615482" y="0"/>
                </a:cubicBezTo>
                <a:lnTo>
                  <a:pt x="3236581" y="0"/>
                </a:lnTo>
                <a:cubicBezTo>
                  <a:pt x="3265792" y="83848"/>
                  <a:pt x="3331703" y="149760"/>
                  <a:pt x="3415551" y="178970"/>
                </a:cubicBezTo>
                <a:cubicBezTo>
                  <a:pt x="3567240" y="231817"/>
                  <a:pt x="3733049" y="151689"/>
                  <a:pt x="3785895" y="0"/>
                </a:cubicBezTo>
                <a:lnTo>
                  <a:pt x="4406993" y="0"/>
                </a:lnTo>
                <a:cubicBezTo>
                  <a:pt x="4448178" y="116490"/>
                  <a:pt x="4558096" y="194556"/>
                  <a:pt x="4681650" y="195069"/>
                </a:cubicBezTo>
                <a:lnTo>
                  <a:pt x="4681650" y="780275"/>
                </a:lnTo>
                <a:cubicBezTo>
                  <a:pt x="4464995" y="779579"/>
                  <a:pt x="4256366" y="698213"/>
                  <a:pt x="4096444" y="552045"/>
                </a:cubicBezTo>
                <a:cubicBezTo>
                  <a:pt x="3765652" y="856366"/>
                  <a:pt x="3256824" y="856366"/>
                  <a:pt x="2926031" y="552045"/>
                </a:cubicBezTo>
                <a:cubicBezTo>
                  <a:pt x="2595239" y="856366"/>
                  <a:pt x="2086411" y="856366"/>
                  <a:pt x="1755619" y="552045"/>
                </a:cubicBezTo>
                <a:cubicBezTo>
                  <a:pt x="1424827" y="856366"/>
                  <a:pt x="915999" y="856366"/>
                  <a:pt x="585206" y="552045"/>
                </a:cubicBezTo>
                <a:cubicBezTo>
                  <a:pt x="425286" y="698213"/>
                  <a:pt x="216656" y="779579"/>
                  <a:pt x="0" y="780275"/>
                </a:cubicBezTo>
                <a:lnTo>
                  <a:pt x="0" y="195069"/>
                </a:lnTo>
                <a:cubicBezTo>
                  <a:pt x="123555" y="194556"/>
                  <a:pt x="233473" y="116490"/>
                  <a:pt x="274657" y="0"/>
                </a:cubicBezTo>
                <a:close/>
              </a:path>
            </a:pathLst>
          </a:custGeom>
          <a:solidFill>
            <a:schemeClr val="tx1"/>
          </a:solidFill>
        </p:spPr>
        <p:txBody>
          <a:bodyPr wrap="square">
            <a:noAutofit/>
          </a:bodyPr>
          <a:lstStyle/>
          <a:p>
            <a:endParaRPr lang="en-EE" dirty="0"/>
          </a:p>
        </p:txBody>
      </p:sp>
      <p:sp>
        <p:nvSpPr>
          <p:cNvPr id="2" name="Title 1">
            <a:extLst>
              <a:ext uri="{FF2B5EF4-FFF2-40B4-BE49-F238E27FC236}">
                <a16:creationId xmlns:a16="http://schemas.microsoft.com/office/drawing/2014/main" id="{955EE5DC-4FCC-6074-7120-F6B1D596AB51}"/>
              </a:ext>
            </a:extLst>
          </p:cNvPr>
          <p:cNvSpPr>
            <a:spLocks noGrp="1"/>
          </p:cNvSpPr>
          <p:nvPr>
            <p:ph type="title" hasCustomPrompt="1"/>
          </p:nvPr>
        </p:nvSpPr>
        <p:spPr>
          <a:xfrm>
            <a:off x="6097128" y="775600"/>
            <a:ext cx="5565115" cy="1325563"/>
          </a:xfrm>
        </p:spPr>
        <p:txBody>
          <a:bodyPr>
            <a:normAutofit/>
          </a:bodyPr>
          <a:lstStyle>
            <a:lvl1pPr>
              <a:defRPr sz="4000">
                <a:solidFill>
                  <a:schemeClr val="tx1"/>
                </a:solidFill>
              </a:defRPr>
            </a:lvl1pPr>
          </a:lstStyle>
          <a:p>
            <a:r>
              <a:rPr lang="en-US" dirty="0" err="1"/>
              <a:t>Pealkiri</a:t>
            </a:r>
            <a:endParaRPr lang="en-EE" dirty="0"/>
          </a:p>
        </p:txBody>
      </p:sp>
      <p:sp>
        <p:nvSpPr>
          <p:cNvPr id="3" name="Content Placeholder 2">
            <a:extLst>
              <a:ext uri="{FF2B5EF4-FFF2-40B4-BE49-F238E27FC236}">
                <a16:creationId xmlns:a16="http://schemas.microsoft.com/office/drawing/2014/main" id="{FF69EB2B-D397-3E6D-D3C0-12387A5D7164}"/>
              </a:ext>
            </a:extLst>
          </p:cNvPr>
          <p:cNvSpPr>
            <a:spLocks noGrp="1"/>
          </p:cNvSpPr>
          <p:nvPr>
            <p:ph idx="1"/>
          </p:nvPr>
        </p:nvSpPr>
        <p:spPr>
          <a:xfrm>
            <a:off x="6090579" y="2313710"/>
            <a:ext cx="5571664" cy="400385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14" name="Slide Number Placeholder 3">
            <a:extLst>
              <a:ext uri="{FF2B5EF4-FFF2-40B4-BE49-F238E27FC236}">
                <a16:creationId xmlns:a16="http://schemas.microsoft.com/office/drawing/2014/main" id="{CC40EFA2-DF55-AE0A-6BC0-1DE8D64A0CC1}"/>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5" name="Straight Connector 14">
            <a:extLst>
              <a:ext uri="{FF2B5EF4-FFF2-40B4-BE49-F238E27FC236}">
                <a16:creationId xmlns:a16="http://schemas.microsoft.com/office/drawing/2014/main" id="{41AB9748-3C65-6BD7-C3A9-F2FBCFFBF946}"/>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6007029"/>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aam  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EE5DC-4FCC-6074-7120-F6B1D596AB51}"/>
              </a:ext>
            </a:extLst>
          </p:cNvPr>
          <p:cNvSpPr>
            <a:spLocks noGrp="1"/>
          </p:cNvSpPr>
          <p:nvPr>
            <p:ph type="title" hasCustomPrompt="1"/>
          </p:nvPr>
        </p:nvSpPr>
        <p:spPr>
          <a:xfrm>
            <a:off x="6097128" y="775600"/>
            <a:ext cx="5565115" cy="1325563"/>
          </a:xfrm>
        </p:spPr>
        <p:txBody>
          <a:bodyPr>
            <a:normAutofit/>
          </a:bodyPr>
          <a:lstStyle>
            <a:lvl1pPr>
              <a:defRPr sz="4000">
                <a:solidFill>
                  <a:schemeClr val="tx1"/>
                </a:solidFill>
              </a:defRPr>
            </a:lvl1pPr>
          </a:lstStyle>
          <a:p>
            <a:r>
              <a:rPr lang="en-US" dirty="0" err="1"/>
              <a:t>Pealkiri</a:t>
            </a:r>
            <a:endParaRPr lang="en-EE" dirty="0"/>
          </a:p>
        </p:txBody>
      </p:sp>
      <p:sp>
        <p:nvSpPr>
          <p:cNvPr id="3" name="Content Placeholder 2">
            <a:extLst>
              <a:ext uri="{FF2B5EF4-FFF2-40B4-BE49-F238E27FC236}">
                <a16:creationId xmlns:a16="http://schemas.microsoft.com/office/drawing/2014/main" id="{FF69EB2B-D397-3E6D-D3C0-12387A5D7164}"/>
              </a:ext>
            </a:extLst>
          </p:cNvPr>
          <p:cNvSpPr>
            <a:spLocks noGrp="1"/>
          </p:cNvSpPr>
          <p:nvPr>
            <p:ph idx="1"/>
          </p:nvPr>
        </p:nvSpPr>
        <p:spPr>
          <a:xfrm>
            <a:off x="6090579" y="2313710"/>
            <a:ext cx="5571664" cy="400385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14" name="Slide Number Placeholder 3">
            <a:extLst>
              <a:ext uri="{FF2B5EF4-FFF2-40B4-BE49-F238E27FC236}">
                <a16:creationId xmlns:a16="http://schemas.microsoft.com/office/drawing/2014/main" id="{CC40EFA2-DF55-AE0A-6BC0-1DE8D64A0CC1}"/>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5" name="Straight Connector 14">
            <a:extLst>
              <a:ext uri="{FF2B5EF4-FFF2-40B4-BE49-F238E27FC236}">
                <a16:creationId xmlns:a16="http://schemas.microsoft.com/office/drawing/2014/main" id="{41AB9748-3C65-6BD7-C3A9-F2FBCFFBF946}"/>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 name="Picture Placeholder 48">
            <a:extLst>
              <a:ext uri="{FF2B5EF4-FFF2-40B4-BE49-F238E27FC236}">
                <a16:creationId xmlns:a16="http://schemas.microsoft.com/office/drawing/2014/main" id="{2A9600F7-C5ED-1F84-9997-5E42D81369CD}"/>
              </a:ext>
            </a:extLst>
          </p:cNvPr>
          <p:cNvSpPr>
            <a:spLocks noGrp="1"/>
          </p:cNvSpPr>
          <p:nvPr>
            <p:ph type="pic" sz="quarter" idx="10"/>
          </p:nvPr>
        </p:nvSpPr>
        <p:spPr>
          <a:xfrm>
            <a:off x="956017" y="1358194"/>
            <a:ext cx="4472010" cy="4472917"/>
          </a:xfrm>
          <a:custGeom>
            <a:avLst/>
            <a:gdLst>
              <a:gd name="connsiteX0" fmla="*/ 4472010 w 4472010"/>
              <a:gd name="connsiteY0" fmla="*/ 0 h 4472917"/>
              <a:gd name="connsiteX1" fmla="*/ 4463450 w 4472010"/>
              <a:gd name="connsiteY1" fmla="*/ 220762 h 4472917"/>
              <a:gd name="connsiteX2" fmla="*/ 3434497 w 4472010"/>
              <a:gd name="connsiteY2" fmla="*/ 3884492 h 4472917"/>
              <a:gd name="connsiteX3" fmla="*/ 739606 w 4472010"/>
              <a:gd name="connsiteY3" fmla="*/ 4020602 h 4472917"/>
              <a:gd name="connsiteX4" fmla="*/ 452454 w 4472010"/>
              <a:gd name="connsiteY4" fmla="*/ 3733735 h 4472917"/>
              <a:gd name="connsiteX5" fmla="*/ 587803 w 4472010"/>
              <a:gd name="connsiteY5" fmla="*/ 1038940 h 4472917"/>
              <a:gd name="connsiteX6" fmla="*/ 4251439 w 4472010"/>
              <a:gd name="connsiteY6" fmla="*/ 9702 h 4472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72010" h="4472917">
                <a:moveTo>
                  <a:pt x="4472010" y="0"/>
                </a:moveTo>
                <a:lnTo>
                  <a:pt x="4463450" y="220762"/>
                </a:lnTo>
                <a:cubicBezTo>
                  <a:pt x="4459170" y="332522"/>
                  <a:pt x="4345127" y="2973862"/>
                  <a:pt x="3434497" y="3884492"/>
                </a:cubicBezTo>
                <a:cubicBezTo>
                  <a:pt x="2703729" y="4613548"/>
                  <a:pt x="1540188" y="4672329"/>
                  <a:pt x="739606" y="4020602"/>
                </a:cubicBezTo>
                <a:lnTo>
                  <a:pt x="452454" y="3733735"/>
                </a:lnTo>
                <a:cubicBezTo>
                  <a:pt x="-199178" y="2933439"/>
                  <a:pt x="-140777" y="1769993"/>
                  <a:pt x="587803" y="1038940"/>
                </a:cubicBezTo>
                <a:cubicBezTo>
                  <a:pt x="1480646" y="146096"/>
                  <a:pt x="4138823" y="15028"/>
                  <a:pt x="4251439" y="9702"/>
                </a:cubicBezTo>
                <a:close/>
              </a:path>
            </a:pathLst>
          </a:custGeom>
          <a:solidFill>
            <a:schemeClr val="tx1"/>
          </a:solidFill>
        </p:spPr>
        <p:txBody>
          <a:bodyPr wrap="square">
            <a:noAutofit/>
          </a:bodyPr>
          <a:lstStyle/>
          <a:p>
            <a:endParaRPr lang="en-EE" dirty="0"/>
          </a:p>
        </p:txBody>
      </p:sp>
    </p:spTree>
    <p:extLst>
      <p:ext uri="{BB962C8B-B14F-4D97-AF65-F5344CB8AC3E}">
        <p14:creationId xmlns:p14="http://schemas.microsoft.com/office/powerpoint/2010/main" val="3128180695"/>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aam 10">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220948E7-CE7B-344F-B087-A681706923CE}"/>
              </a:ext>
            </a:extLst>
          </p:cNvPr>
          <p:cNvSpPr>
            <a:spLocks noGrp="1"/>
          </p:cNvSpPr>
          <p:nvPr>
            <p:ph type="pic" sz="quarter" idx="12"/>
          </p:nvPr>
        </p:nvSpPr>
        <p:spPr>
          <a:xfrm>
            <a:off x="1099239" y="1463095"/>
            <a:ext cx="4234071" cy="4234485"/>
          </a:xfrm>
          <a:custGeom>
            <a:avLst/>
            <a:gdLst>
              <a:gd name="connsiteX0" fmla="*/ 2116622 w 4234071"/>
              <a:gd name="connsiteY0" fmla="*/ 0 h 4234485"/>
              <a:gd name="connsiteX1" fmla="*/ 2442861 w 4234071"/>
              <a:gd name="connsiteY1" fmla="*/ 112881 h 4234485"/>
              <a:gd name="connsiteX2" fmla="*/ 3527841 w 4234071"/>
              <a:gd name="connsiteY2" fmla="*/ 962176 h 4234485"/>
              <a:gd name="connsiteX3" fmla="*/ 3527841 w 4234071"/>
              <a:gd name="connsiteY3" fmla="*/ 351048 h 4234485"/>
              <a:gd name="connsiteX4" fmla="*/ 3880956 w 4234071"/>
              <a:gd name="connsiteY4" fmla="*/ 351048 h 4234485"/>
              <a:gd name="connsiteX5" fmla="*/ 3880956 w 4234071"/>
              <a:gd name="connsiteY5" fmla="*/ 1233421 h 4234485"/>
              <a:gd name="connsiteX6" fmla="*/ 3874340 w 4234071"/>
              <a:gd name="connsiteY6" fmla="*/ 1233421 h 4234485"/>
              <a:gd name="connsiteX7" fmla="*/ 4030637 w 4234071"/>
              <a:gd name="connsiteY7" fmla="*/ 1355812 h 4234485"/>
              <a:gd name="connsiteX8" fmla="*/ 4234071 w 4234071"/>
              <a:gd name="connsiteY8" fmla="*/ 1772604 h 4234485"/>
              <a:gd name="connsiteX9" fmla="*/ 4234071 w 4234071"/>
              <a:gd name="connsiteY9" fmla="*/ 4234485 h 4234485"/>
              <a:gd name="connsiteX10" fmla="*/ 0 w 4234071"/>
              <a:gd name="connsiteY10" fmla="*/ 4234485 h 4234485"/>
              <a:gd name="connsiteX11" fmla="*/ 0 w 4234071"/>
              <a:gd name="connsiteY11" fmla="*/ 1772604 h 4234485"/>
              <a:gd name="connsiteX12" fmla="*/ 202607 w 4234071"/>
              <a:gd name="connsiteY12" fmla="*/ 1354986 h 4234485"/>
              <a:gd name="connsiteX13" fmla="*/ 1790384 w 4234071"/>
              <a:gd name="connsiteY13" fmla="*/ 112881 h 4234485"/>
              <a:gd name="connsiteX14" fmla="*/ 2116622 w 4234071"/>
              <a:gd name="connsiteY14" fmla="*/ 0 h 4234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234071" h="4234485">
                <a:moveTo>
                  <a:pt x="2116622" y="0"/>
                </a:moveTo>
                <a:cubicBezTo>
                  <a:pt x="2231777" y="0"/>
                  <a:pt x="2346933" y="37627"/>
                  <a:pt x="2442861" y="112881"/>
                </a:cubicBezTo>
                <a:lnTo>
                  <a:pt x="3527841" y="962176"/>
                </a:lnTo>
                <a:lnTo>
                  <a:pt x="3527841" y="351048"/>
                </a:lnTo>
                <a:lnTo>
                  <a:pt x="3880956" y="351048"/>
                </a:lnTo>
                <a:lnTo>
                  <a:pt x="3880956" y="1233421"/>
                </a:lnTo>
                <a:lnTo>
                  <a:pt x="3874340" y="1233421"/>
                </a:lnTo>
                <a:lnTo>
                  <a:pt x="4030637" y="1355812"/>
                </a:lnTo>
                <a:cubicBezTo>
                  <a:pt x="4159644" y="1456702"/>
                  <a:pt x="4234071" y="1608037"/>
                  <a:pt x="4234071" y="1772604"/>
                </a:cubicBezTo>
                <a:lnTo>
                  <a:pt x="4234071" y="4234485"/>
                </a:lnTo>
                <a:lnTo>
                  <a:pt x="0" y="4234485"/>
                </a:lnTo>
                <a:lnTo>
                  <a:pt x="0" y="1772604"/>
                </a:lnTo>
                <a:cubicBezTo>
                  <a:pt x="0" y="1608864"/>
                  <a:pt x="74427" y="1456702"/>
                  <a:pt x="202607" y="1354986"/>
                </a:cubicBezTo>
                <a:lnTo>
                  <a:pt x="1790384" y="112881"/>
                </a:lnTo>
                <a:cubicBezTo>
                  <a:pt x="1886312" y="37627"/>
                  <a:pt x="2001467" y="0"/>
                  <a:pt x="2116622" y="0"/>
                </a:cubicBezTo>
                <a:close/>
              </a:path>
            </a:pathLst>
          </a:custGeom>
          <a:solidFill>
            <a:schemeClr val="tx1"/>
          </a:solidFill>
        </p:spPr>
        <p:txBody>
          <a:bodyPr wrap="square">
            <a:noAutofit/>
          </a:bodyPr>
          <a:lstStyle/>
          <a:p>
            <a:endParaRPr lang="en-EE"/>
          </a:p>
        </p:txBody>
      </p:sp>
      <p:sp>
        <p:nvSpPr>
          <p:cNvPr id="2" name="Title 1">
            <a:extLst>
              <a:ext uri="{FF2B5EF4-FFF2-40B4-BE49-F238E27FC236}">
                <a16:creationId xmlns:a16="http://schemas.microsoft.com/office/drawing/2014/main" id="{955EE5DC-4FCC-6074-7120-F6B1D596AB51}"/>
              </a:ext>
            </a:extLst>
          </p:cNvPr>
          <p:cNvSpPr>
            <a:spLocks noGrp="1"/>
          </p:cNvSpPr>
          <p:nvPr>
            <p:ph type="title" hasCustomPrompt="1"/>
          </p:nvPr>
        </p:nvSpPr>
        <p:spPr>
          <a:xfrm>
            <a:off x="6097128" y="775600"/>
            <a:ext cx="5565115" cy="1325563"/>
          </a:xfrm>
        </p:spPr>
        <p:txBody>
          <a:bodyPr>
            <a:normAutofit/>
          </a:bodyPr>
          <a:lstStyle>
            <a:lvl1pPr>
              <a:defRPr sz="4000">
                <a:solidFill>
                  <a:schemeClr val="tx1"/>
                </a:solidFill>
              </a:defRPr>
            </a:lvl1pPr>
          </a:lstStyle>
          <a:p>
            <a:r>
              <a:rPr lang="en-US" dirty="0" err="1"/>
              <a:t>Pealkiri</a:t>
            </a:r>
            <a:endParaRPr lang="en-EE" dirty="0"/>
          </a:p>
        </p:txBody>
      </p:sp>
      <p:sp>
        <p:nvSpPr>
          <p:cNvPr id="3" name="Content Placeholder 2">
            <a:extLst>
              <a:ext uri="{FF2B5EF4-FFF2-40B4-BE49-F238E27FC236}">
                <a16:creationId xmlns:a16="http://schemas.microsoft.com/office/drawing/2014/main" id="{FF69EB2B-D397-3E6D-D3C0-12387A5D7164}"/>
              </a:ext>
            </a:extLst>
          </p:cNvPr>
          <p:cNvSpPr>
            <a:spLocks noGrp="1"/>
          </p:cNvSpPr>
          <p:nvPr>
            <p:ph idx="1"/>
          </p:nvPr>
        </p:nvSpPr>
        <p:spPr>
          <a:xfrm>
            <a:off x="6090579" y="2313710"/>
            <a:ext cx="5571664" cy="400385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E" dirty="0"/>
          </a:p>
        </p:txBody>
      </p:sp>
      <p:sp>
        <p:nvSpPr>
          <p:cNvPr id="14" name="Slide Number Placeholder 3">
            <a:extLst>
              <a:ext uri="{FF2B5EF4-FFF2-40B4-BE49-F238E27FC236}">
                <a16:creationId xmlns:a16="http://schemas.microsoft.com/office/drawing/2014/main" id="{CC40EFA2-DF55-AE0A-6BC0-1DE8D64A0CC1}"/>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5" name="Straight Connector 14">
            <a:extLst>
              <a:ext uri="{FF2B5EF4-FFF2-40B4-BE49-F238E27FC236}">
                <a16:creationId xmlns:a16="http://schemas.microsoft.com/office/drawing/2014/main" id="{41AB9748-3C65-6BD7-C3A9-F2FBCFFBF946}"/>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190305"/>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Raam 11">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B104E27F-2680-58CF-D591-B036BE1347BD}"/>
              </a:ext>
            </a:extLst>
          </p:cNvPr>
          <p:cNvSpPr>
            <a:spLocks noGrp="1"/>
          </p:cNvSpPr>
          <p:nvPr>
            <p:ph type="pic" sz="quarter" idx="12"/>
          </p:nvPr>
        </p:nvSpPr>
        <p:spPr>
          <a:xfrm>
            <a:off x="991304" y="1438381"/>
            <a:ext cx="4449941" cy="4264526"/>
          </a:xfrm>
          <a:custGeom>
            <a:avLst/>
            <a:gdLst>
              <a:gd name="connsiteX0" fmla="*/ 2900059 w 4094201"/>
              <a:gd name="connsiteY0" fmla="*/ 3411835 h 3923609"/>
              <a:gd name="connsiteX1" fmla="*/ 3582426 w 4094201"/>
              <a:gd name="connsiteY1" fmla="*/ 3411835 h 3923609"/>
              <a:gd name="connsiteX2" fmla="*/ 3582426 w 4094201"/>
              <a:gd name="connsiteY2" fmla="*/ 3923609 h 3923609"/>
              <a:gd name="connsiteX3" fmla="*/ 2900059 w 4094201"/>
              <a:gd name="connsiteY3" fmla="*/ 3923609 h 3923609"/>
              <a:gd name="connsiteX4" fmla="*/ 511776 w 4094201"/>
              <a:gd name="connsiteY4" fmla="*/ 3411835 h 3923609"/>
              <a:gd name="connsiteX5" fmla="*/ 1194142 w 4094201"/>
              <a:gd name="connsiteY5" fmla="*/ 3411835 h 3923609"/>
              <a:gd name="connsiteX6" fmla="*/ 1194142 w 4094201"/>
              <a:gd name="connsiteY6" fmla="*/ 3923609 h 3923609"/>
              <a:gd name="connsiteX7" fmla="*/ 511776 w 4094201"/>
              <a:gd name="connsiteY7" fmla="*/ 3923609 h 3923609"/>
              <a:gd name="connsiteX8" fmla="*/ 3241243 w 4094201"/>
              <a:gd name="connsiteY8" fmla="*/ 2388284 h 3923609"/>
              <a:gd name="connsiteX9" fmla="*/ 3070651 w 4094201"/>
              <a:gd name="connsiteY9" fmla="*/ 2558876 h 3923609"/>
              <a:gd name="connsiteX10" fmla="*/ 3241243 w 4094201"/>
              <a:gd name="connsiteY10" fmla="*/ 2729467 h 3923609"/>
              <a:gd name="connsiteX11" fmla="*/ 3411835 w 4094201"/>
              <a:gd name="connsiteY11" fmla="*/ 2558876 h 3923609"/>
              <a:gd name="connsiteX12" fmla="*/ 3241243 w 4094201"/>
              <a:gd name="connsiteY12" fmla="*/ 2388284 h 3923609"/>
              <a:gd name="connsiteX13" fmla="*/ 852958 w 4094201"/>
              <a:gd name="connsiteY13" fmla="*/ 2388284 h 3923609"/>
              <a:gd name="connsiteX14" fmla="*/ 682368 w 4094201"/>
              <a:gd name="connsiteY14" fmla="*/ 2558876 h 3923609"/>
              <a:gd name="connsiteX15" fmla="*/ 852958 w 4094201"/>
              <a:gd name="connsiteY15" fmla="*/ 2729467 h 3923609"/>
              <a:gd name="connsiteX16" fmla="*/ 1023550 w 4094201"/>
              <a:gd name="connsiteY16" fmla="*/ 2558876 h 3923609"/>
              <a:gd name="connsiteX17" fmla="*/ 852958 w 4094201"/>
              <a:gd name="connsiteY17" fmla="*/ 2388284 h 3923609"/>
              <a:gd name="connsiteX18" fmla="*/ 59025 w 4094201"/>
              <a:gd name="connsiteY18" fmla="*/ 2047101 h 3923609"/>
              <a:gd name="connsiteX19" fmla="*/ 4035176 w 4094201"/>
              <a:gd name="connsiteY19" fmla="*/ 2047101 h 3923609"/>
              <a:gd name="connsiteX20" fmla="*/ 4094201 w 4094201"/>
              <a:gd name="connsiteY20" fmla="*/ 2734927 h 3923609"/>
              <a:gd name="connsiteX21" fmla="*/ 4094201 w 4094201"/>
              <a:gd name="connsiteY21" fmla="*/ 3070651 h 3923609"/>
              <a:gd name="connsiteX22" fmla="*/ 0 w 4094201"/>
              <a:gd name="connsiteY22" fmla="*/ 3070651 h 3923609"/>
              <a:gd name="connsiteX23" fmla="*/ 0 w 4094201"/>
              <a:gd name="connsiteY23" fmla="*/ 2734927 h 3923609"/>
              <a:gd name="connsiteX24" fmla="*/ 59025 w 4094201"/>
              <a:gd name="connsiteY24" fmla="*/ 2047101 h 3923609"/>
              <a:gd name="connsiteX25" fmla="*/ 1091787 w 4094201"/>
              <a:gd name="connsiteY25" fmla="*/ 0 h 3923609"/>
              <a:gd name="connsiteX26" fmla="*/ 3002414 w 4094201"/>
              <a:gd name="connsiteY26" fmla="*/ 0 h 3923609"/>
              <a:gd name="connsiteX27" fmla="*/ 3483141 w 4094201"/>
              <a:gd name="connsiteY27" fmla="*/ 336919 h 3923609"/>
              <a:gd name="connsiteX28" fmla="*/ 3848890 w 4094201"/>
              <a:gd name="connsiteY28" fmla="*/ 1342387 h 3923609"/>
              <a:gd name="connsiteX29" fmla="*/ 3961310 w 4094201"/>
              <a:gd name="connsiteY29" fmla="*/ 1705917 h 3923609"/>
              <a:gd name="connsiteX30" fmla="*/ 132891 w 4094201"/>
              <a:gd name="connsiteY30" fmla="*/ 1705917 h 3923609"/>
              <a:gd name="connsiteX31" fmla="*/ 245311 w 4094201"/>
              <a:gd name="connsiteY31" fmla="*/ 1342387 h 3923609"/>
              <a:gd name="connsiteX32" fmla="*/ 611060 w 4094201"/>
              <a:gd name="connsiteY32" fmla="*/ 336919 h 3923609"/>
              <a:gd name="connsiteX33" fmla="*/ 1091787 w 4094201"/>
              <a:gd name="connsiteY33" fmla="*/ 0 h 3923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094201" h="3923609">
                <a:moveTo>
                  <a:pt x="2900059" y="3411835"/>
                </a:moveTo>
                <a:lnTo>
                  <a:pt x="3582426" y="3411835"/>
                </a:lnTo>
                <a:lnTo>
                  <a:pt x="3582426" y="3923609"/>
                </a:lnTo>
                <a:lnTo>
                  <a:pt x="2900059" y="3923609"/>
                </a:lnTo>
                <a:close/>
                <a:moveTo>
                  <a:pt x="511776" y="3411835"/>
                </a:moveTo>
                <a:lnTo>
                  <a:pt x="1194142" y="3411835"/>
                </a:lnTo>
                <a:lnTo>
                  <a:pt x="1194142" y="3923609"/>
                </a:lnTo>
                <a:lnTo>
                  <a:pt x="511776" y="3923609"/>
                </a:lnTo>
                <a:close/>
                <a:moveTo>
                  <a:pt x="3241243" y="2388284"/>
                </a:moveTo>
                <a:cubicBezTo>
                  <a:pt x="3147028" y="2388284"/>
                  <a:pt x="3070651" y="2464660"/>
                  <a:pt x="3070651" y="2558876"/>
                </a:cubicBezTo>
                <a:cubicBezTo>
                  <a:pt x="3070651" y="2653091"/>
                  <a:pt x="3147028" y="2729467"/>
                  <a:pt x="3241243" y="2729467"/>
                </a:cubicBezTo>
                <a:cubicBezTo>
                  <a:pt x="3335458" y="2729467"/>
                  <a:pt x="3411835" y="2653091"/>
                  <a:pt x="3411835" y="2558876"/>
                </a:cubicBezTo>
                <a:cubicBezTo>
                  <a:pt x="3411835" y="2464660"/>
                  <a:pt x="3335458" y="2388284"/>
                  <a:pt x="3241243" y="2388284"/>
                </a:cubicBezTo>
                <a:close/>
                <a:moveTo>
                  <a:pt x="852958" y="2388284"/>
                </a:moveTo>
                <a:cubicBezTo>
                  <a:pt x="758743" y="2388284"/>
                  <a:pt x="682368" y="2464660"/>
                  <a:pt x="682368" y="2558876"/>
                </a:cubicBezTo>
                <a:cubicBezTo>
                  <a:pt x="682368" y="2653091"/>
                  <a:pt x="758743" y="2729467"/>
                  <a:pt x="852958" y="2729467"/>
                </a:cubicBezTo>
                <a:cubicBezTo>
                  <a:pt x="947174" y="2729467"/>
                  <a:pt x="1023550" y="2653091"/>
                  <a:pt x="1023550" y="2558876"/>
                </a:cubicBezTo>
                <a:cubicBezTo>
                  <a:pt x="1023550" y="2464660"/>
                  <a:pt x="947174" y="2388284"/>
                  <a:pt x="852958" y="2388284"/>
                </a:cubicBezTo>
                <a:close/>
                <a:moveTo>
                  <a:pt x="59025" y="2047101"/>
                </a:moveTo>
                <a:lnTo>
                  <a:pt x="4035176" y="2047101"/>
                </a:lnTo>
                <a:cubicBezTo>
                  <a:pt x="4074262" y="2274295"/>
                  <a:pt x="4094007" y="2504395"/>
                  <a:pt x="4094201" y="2734927"/>
                </a:cubicBezTo>
                <a:lnTo>
                  <a:pt x="4094201" y="3070651"/>
                </a:lnTo>
                <a:lnTo>
                  <a:pt x="0" y="3070651"/>
                </a:lnTo>
                <a:lnTo>
                  <a:pt x="0" y="2734927"/>
                </a:lnTo>
                <a:cubicBezTo>
                  <a:pt x="195" y="2504395"/>
                  <a:pt x="19939" y="2274295"/>
                  <a:pt x="59025" y="2047101"/>
                </a:cubicBezTo>
                <a:close/>
                <a:moveTo>
                  <a:pt x="1091787" y="0"/>
                </a:moveTo>
                <a:lnTo>
                  <a:pt x="3002414" y="0"/>
                </a:lnTo>
                <a:cubicBezTo>
                  <a:pt x="3217431" y="455"/>
                  <a:pt x="3409348" y="134960"/>
                  <a:pt x="3483141" y="336919"/>
                </a:cubicBezTo>
                <a:lnTo>
                  <a:pt x="3848890" y="1342387"/>
                </a:lnTo>
                <a:cubicBezTo>
                  <a:pt x="3893073" y="1462142"/>
                  <a:pt x="3929240" y="1583432"/>
                  <a:pt x="3961310" y="1705917"/>
                </a:cubicBezTo>
                <a:lnTo>
                  <a:pt x="132891" y="1705917"/>
                </a:lnTo>
                <a:cubicBezTo>
                  <a:pt x="164963" y="1583432"/>
                  <a:pt x="201810" y="1462142"/>
                  <a:pt x="245311" y="1342387"/>
                </a:cubicBezTo>
                <a:lnTo>
                  <a:pt x="611060" y="336919"/>
                </a:lnTo>
                <a:cubicBezTo>
                  <a:pt x="684853" y="134960"/>
                  <a:pt x="876770" y="455"/>
                  <a:pt x="1091787" y="0"/>
                </a:cubicBezTo>
                <a:close/>
              </a:path>
            </a:pathLst>
          </a:custGeom>
          <a:solidFill>
            <a:schemeClr val="tx1"/>
          </a:solidFill>
        </p:spPr>
        <p:txBody>
          <a:bodyPr wrap="square">
            <a:noAutofit/>
          </a:bodyPr>
          <a:lstStyle/>
          <a:p>
            <a:endParaRPr lang="en-EE"/>
          </a:p>
        </p:txBody>
      </p:sp>
      <p:sp>
        <p:nvSpPr>
          <p:cNvPr id="2" name="Title 1">
            <a:extLst>
              <a:ext uri="{FF2B5EF4-FFF2-40B4-BE49-F238E27FC236}">
                <a16:creationId xmlns:a16="http://schemas.microsoft.com/office/drawing/2014/main" id="{955EE5DC-4FCC-6074-7120-F6B1D596AB51}"/>
              </a:ext>
            </a:extLst>
          </p:cNvPr>
          <p:cNvSpPr>
            <a:spLocks noGrp="1"/>
          </p:cNvSpPr>
          <p:nvPr>
            <p:ph type="title" hasCustomPrompt="1"/>
          </p:nvPr>
        </p:nvSpPr>
        <p:spPr>
          <a:xfrm>
            <a:off x="6097128" y="775600"/>
            <a:ext cx="5565115" cy="1325563"/>
          </a:xfrm>
        </p:spPr>
        <p:txBody>
          <a:bodyPr>
            <a:normAutofit/>
          </a:bodyPr>
          <a:lstStyle>
            <a:lvl1pPr>
              <a:defRPr sz="4000">
                <a:solidFill>
                  <a:schemeClr val="tx1"/>
                </a:solidFill>
              </a:defRPr>
            </a:lvl1pPr>
          </a:lstStyle>
          <a:p>
            <a:r>
              <a:rPr lang="en-US" dirty="0" err="1"/>
              <a:t>Pealkiri</a:t>
            </a:r>
            <a:endParaRPr lang="en-EE" dirty="0"/>
          </a:p>
        </p:txBody>
      </p:sp>
      <p:sp>
        <p:nvSpPr>
          <p:cNvPr id="3" name="Content Placeholder 2">
            <a:extLst>
              <a:ext uri="{FF2B5EF4-FFF2-40B4-BE49-F238E27FC236}">
                <a16:creationId xmlns:a16="http://schemas.microsoft.com/office/drawing/2014/main" id="{FF69EB2B-D397-3E6D-D3C0-12387A5D7164}"/>
              </a:ext>
            </a:extLst>
          </p:cNvPr>
          <p:cNvSpPr>
            <a:spLocks noGrp="1"/>
          </p:cNvSpPr>
          <p:nvPr>
            <p:ph idx="1"/>
          </p:nvPr>
        </p:nvSpPr>
        <p:spPr>
          <a:xfrm>
            <a:off x="6090579" y="2313710"/>
            <a:ext cx="5571664" cy="400385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E" dirty="0"/>
          </a:p>
        </p:txBody>
      </p:sp>
      <p:sp>
        <p:nvSpPr>
          <p:cNvPr id="14" name="Slide Number Placeholder 3">
            <a:extLst>
              <a:ext uri="{FF2B5EF4-FFF2-40B4-BE49-F238E27FC236}">
                <a16:creationId xmlns:a16="http://schemas.microsoft.com/office/drawing/2014/main" id="{CC40EFA2-DF55-AE0A-6BC0-1DE8D64A0CC1}"/>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5" name="Straight Connector 14">
            <a:extLst>
              <a:ext uri="{FF2B5EF4-FFF2-40B4-BE49-F238E27FC236}">
                <a16:creationId xmlns:a16="http://schemas.microsoft.com/office/drawing/2014/main" id="{41AB9748-3C65-6BD7-C3A9-F2FBCFFBF946}"/>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5698725"/>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õpuslai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C33F9AB-5BC4-1A26-73BD-DDAB0974546C}"/>
              </a:ext>
            </a:extLst>
          </p:cNvPr>
          <p:cNvSpPr>
            <a:spLocks noGrp="1"/>
          </p:cNvSpPr>
          <p:nvPr>
            <p:ph type="title" hasCustomPrompt="1"/>
          </p:nvPr>
        </p:nvSpPr>
        <p:spPr>
          <a:xfrm>
            <a:off x="781362" y="2460162"/>
            <a:ext cx="10629275" cy="1319121"/>
          </a:xfrm>
        </p:spPr>
        <p:txBody>
          <a:bodyPr>
            <a:normAutofit/>
          </a:bodyPr>
          <a:lstStyle>
            <a:lvl1pPr algn="ctr">
              <a:defRPr sz="4000">
                <a:solidFill>
                  <a:schemeClr val="tx1"/>
                </a:solidFill>
              </a:defRPr>
            </a:lvl1pPr>
          </a:lstStyle>
          <a:p>
            <a:r>
              <a:rPr lang="en-US" dirty="0" err="1"/>
              <a:t>Pealkiri</a:t>
            </a:r>
            <a:endParaRPr lang="en-EE" dirty="0"/>
          </a:p>
        </p:txBody>
      </p:sp>
      <p:sp>
        <p:nvSpPr>
          <p:cNvPr id="17" name="Picture Placeholder 16">
            <a:extLst>
              <a:ext uri="{FF2B5EF4-FFF2-40B4-BE49-F238E27FC236}">
                <a16:creationId xmlns:a16="http://schemas.microsoft.com/office/drawing/2014/main" id="{3D573727-67A7-19A6-D178-E8E8F5631FD2}"/>
              </a:ext>
            </a:extLst>
          </p:cNvPr>
          <p:cNvSpPr>
            <a:spLocks noGrp="1"/>
          </p:cNvSpPr>
          <p:nvPr>
            <p:ph type="pic" sz="quarter" idx="15" hasCustomPrompt="1"/>
          </p:nvPr>
        </p:nvSpPr>
        <p:spPr>
          <a:xfrm>
            <a:off x="3581400" y="4258739"/>
            <a:ext cx="4806182" cy="539385"/>
          </a:xfrm>
          <a:prstGeom prst="roundRect">
            <a:avLst>
              <a:gd name="adj" fmla="val 50000"/>
            </a:avLst>
          </a:prstGeom>
          <a:solidFill>
            <a:schemeClr val="tx1"/>
          </a:solidFill>
          <a:ln>
            <a:noFill/>
          </a:ln>
        </p:spPr>
        <p:style>
          <a:lnRef idx="2">
            <a:schemeClr val="accent2"/>
          </a:lnRef>
          <a:fillRef idx="1">
            <a:schemeClr val="lt1"/>
          </a:fillRef>
          <a:effectRef idx="0">
            <a:schemeClr val="accent2"/>
          </a:effectRef>
          <a:fontRef idx="minor">
            <a:schemeClr val="dk1"/>
          </a:fontRef>
        </p:style>
        <p:txBody>
          <a:bodyPr>
            <a:normAutofit/>
          </a:bodyPr>
          <a:lstStyle>
            <a:lvl1pPr marL="0" indent="0" algn="ctr">
              <a:buNone/>
              <a:defRPr sz="1800">
                <a:solidFill>
                  <a:schemeClr val="bg1"/>
                </a:solidFill>
                <a:latin typeface="Roboto" panose="02000000000000000000" pitchFamily="2" charset="0"/>
                <a:ea typeface="Roboto" panose="02000000000000000000" pitchFamily="2" charset="0"/>
                <a:cs typeface="Roboto" panose="02000000000000000000" pitchFamily="2" charset="0"/>
              </a:defRPr>
            </a:lvl1pPr>
          </a:lstStyle>
          <a:p>
            <a:r>
              <a:rPr lang="en-EE" dirty="0"/>
              <a:t>Veebileht või e-mail </a:t>
            </a:r>
            <a:r>
              <a:rPr lang="en-US" dirty="0" err="1"/>
              <a:t>aadress</a:t>
            </a:r>
            <a:endParaRPr lang="en-EE" dirty="0"/>
          </a:p>
        </p:txBody>
      </p:sp>
      <p:sp>
        <p:nvSpPr>
          <p:cNvPr id="8" name="Slide Number Placeholder 3">
            <a:extLst>
              <a:ext uri="{FF2B5EF4-FFF2-40B4-BE49-F238E27FC236}">
                <a16:creationId xmlns:a16="http://schemas.microsoft.com/office/drawing/2014/main" id="{D904560B-CCF2-7B63-F0D9-00B1983B91B1}"/>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0" name="Straight Connector 9">
            <a:extLst>
              <a:ext uri="{FF2B5EF4-FFF2-40B4-BE49-F238E27FC236}">
                <a16:creationId xmlns:a16="http://schemas.microsoft.com/office/drawing/2014/main" id="{310A0D26-7EA8-821D-C35A-530C9D592E75}"/>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026351"/>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ühi">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50DF6B8A-0181-0FBB-83AF-4C4703085882}"/>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spTree>
    <p:extLst>
      <p:ext uri="{BB962C8B-B14F-4D97-AF65-F5344CB8AC3E}">
        <p14:creationId xmlns:p14="http://schemas.microsoft.com/office/powerpoint/2010/main" val="161217411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õhi 2">
    <p:spTree>
      <p:nvGrpSpPr>
        <p:cNvPr id="1" name=""/>
        <p:cNvGrpSpPr/>
        <p:nvPr/>
      </p:nvGrpSpPr>
      <p:grpSpPr>
        <a:xfrm>
          <a:off x="0" y="0"/>
          <a:ext cx="0" cy="0"/>
          <a:chOff x="0" y="0"/>
          <a:chExt cx="0" cy="0"/>
        </a:xfrm>
      </p:grpSpPr>
      <p:sp>
        <p:nvSpPr>
          <p:cNvPr id="10" name="Picture Placeholder 2">
            <a:extLst>
              <a:ext uri="{FF2B5EF4-FFF2-40B4-BE49-F238E27FC236}">
                <a16:creationId xmlns:a16="http://schemas.microsoft.com/office/drawing/2014/main" id="{D8B089C6-8035-2B0E-08C9-2B68BE18D1AE}"/>
              </a:ext>
            </a:extLst>
          </p:cNvPr>
          <p:cNvSpPr>
            <a:spLocks noGrp="1"/>
          </p:cNvSpPr>
          <p:nvPr>
            <p:ph type="pic" sz="quarter" idx="10" hasCustomPrompt="1"/>
          </p:nvPr>
        </p:nvSpPr>
        <p:spPr>
          <a:xfrm>
            <a:off x="766763" y="1103887"/>
            <a:ext cx="5506994" cy="5136275"/>
          </a:xfrm>
          <a:prstGeom prst="rect">
            <a:avLst/>
          </a:prstGeom>
          <a:solidFill>
            <a:schemeClr val="tx1"/>
          </a:solidFill>
        </p:spPr>
        <p:txBody>
          <a:bodyPr/>
          <a:lstStyle>
            <a:lvl1pPr marL="0" indent="0">
              <a:buNone/>
              <a:defRPr sz="1200" b="0">
                <a:solidFill>
                  <a:schemeClr val="bg1">
                    <a:lumMod val="50000"/>
                  </a:schemeClr>
                </a:solidFill>
                <a:latin typeface="+mn-lt"/>
              </a:defRPr>
            </a:lvl1pPr>
          </a:lstStyle>
          <a:p>
            <a:r>
              <a:rPr lang="en-US" dirty="0"/>
              <a:t>Image Placeholder</a:t>
            </a:r>
            <a:endParaRPr lang="en-ID" dirty="0"/>
          </a:p>
        </p:txBody>
      </p:sp>
      <p:sp>
        <p:nvSpPr>
          <p:cNvPr id="11" name="Title 1">
            <a:extLst>
              <a:ext uri="{FF2B5EF4-FFF2-40B4-BE49-F238E27FC236}">
                <a16:creationId xmlns:a16="http://schemas.microsoft.com/office/drawing/2014/main" id="{7EE16F8D-1CC1-F516-45D4-4807023D75D3}"/>
              </a:ext>
            </a:extLst>
          </p:cNvPr>
          <p:cNvSpPr>
            <a:spLocks noGrp="1"/>
          </p:cNvSpPr>
          <p:nvPr>
            <p:ph type="title" hasCustomPrompt="1"/>
          </p:nvPr>
        </p:nvSpPr>
        <p:spPr>
          <a:xfrm>
            <a:off x="6380922" y="1103887"/>
            <a:ext cx="5811078" cy="516796"/>
          </a:xfrm>
        </p:spPr>
        <p:txBody>
          <a:bodyPr>
            <a:normAutofit/>
          </a:bodyPr>
          <a:lstStyle>
            <a:lvl1pPr>
              <a:defRPr sz="4000"/>
            </a:lvl1pPr>
          </a:lstStyle>
          <a:p>
            <a:r>
              <a:rPr lang="en-US" dirty="0" err="1"/>
              <a:t>Pealkiri</a:t>
            </a:r>
            <a:endParaRPr lang="en-EE" dirty="0"/>
          </a:p>
        </p:txBody>
      </p:sp>
      <p:sp>
        <p:nvSpPr>
          <p:cNvPr id="12" name="Content Placeholder 2">
            <a:extLst>
              <a:ext uri="{FF2B5EF4-FFF2-40B4-BE49-F238E27FC236}">
                <a16:creationId xmlns:a16="http://schemas.microsoft.com/office/drawing/2014/main" id="{B116B2FA-09E3-2249-93AE-F6577CFDD2A5}"/>
              </a:ext>
            </a:extLst>
          </p:cNvPr>
          <p:cNvSpPr>
            <a:spLocks noGrp="1"/>
          </p:cNvSpPr>
          <p:nvPr>
            <p:ph idx="1"/>
          </p:nvPr>
        </p:nvSpPr>
        <p:spPr>
          <a:xfrm>
            <a:off x="6380922" y="1689100"/>
            <a:ext cx="5811078" cy="45510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7" name="Slide Number Placeholder 3">
            <a:extLst>
              <a:ext uri="{FF2B5EF4-FFF2-40B4-BE49-F238E27FC236}">
                <a16:creationId xmlns:a16="http://schemas.microsoft.com/office/drawing/2014/main" id="{7A856CF7-699E-E324-EAAE-135C21B695AB}"/>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8" name="Straight Connector 7">
            <a:extLst>
              <a:ext uri="{FF2B5EF4-FFF2-40B4-BE49-F238E27FC236}">
                <a16:creationId xmlns:a16="http://schemas.microsoft.com/office/drawing/2014/main" id="{B9937197-CE1A-E46F-B556-F776326836CE}"/>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2724004"/>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Sisuslai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lvl1pPr>
              <a:defRPr>
                <a:solidFill>
                  <a:srgbClr val="006EB5"/>
                </a:solidFill>
              </a:defRPr>
            </a:lvl1pPr>
          </a:lstStyle>
          <a:p>
            <a:r>
              <a:rPr lang="en-US" dirty="0" err="1"/>
              <a:t>Esitlusslaidide</a:t>
            </a:r>
            <a:r>
              <a:rPr lang="en-US" dirty="0"/>
              <a:t> </a:t>
            </a:r>
            <a:r>
              <a:rPr lang="en-US" dirty="0" err="1"/>
              <a:t>kujundamine</a:t>
            </a:r>
            <a:endParaRPr lang="et-EE" dirty="0"/>
          </a:p>
        </p:txBody>
      </p:sp>
      <p:sp>
        <p:nvSpPr>
          <p:cNvPr id="5" name="Slide Number Placeholder 4"/>
          <p:cNvSpPr>
            <a:spLocks noGrp="1"/>
          </p:cNvSpPr>
          <p:nvPr>
            <p:ph type="sldNum" sz="quarter" idx="12"/>
          </p:nvPr>
        </p:nvSpPr>
        <p:spPr>
          <a:xfrm>
            <a:off x="11369751" y="6353608"/>
            <a:ext cx="605262" cy="365125"/>
          </a:xfrm>
        </p:spPr>
        <p:txBody>
          <a:bodyPr/>
          <a:lstStyle/>
          <a:p>
            <a:fld id="{225A551D-654A-4A19-8D78-C05E5488DAD8}" type="slidenum">
              <a:rPr lang="et-EE" smtClean="0"/>
              <a:pPr/>
              <a:t>‹#›</a:t>
            </a:fld>
            <a:endParaRPr lang="et-EE"/>
          </a:p>
        </p:txBody>
      </p:sp>
      <p:sp>
        <p:nvSpPr>
          <p:cNvPr id="6" name="Content Placeholder 2"/>
          <p:cNvSpPr>
            <a:spLocks noGrp="1"/>
          </p:cNvSpPr>
          <p:nvPr>
            <p:ph sz="half" idx="1" hasCustomPrompt="1"/>
          </p:nvPr>
        </p:nvSpPr>
        <p:spPr>
          <a:xfrm>
            <a:off x="609599" y="1600202"/>
            <a:ext cx="10972801" cy="4753405"/>
          </a:xfrm>
        </p:spPr>
        <p:txBody>
          <a:bodyPr/>
          <a:lstStyle>
            <a:lvl1pPr>
              <a:buClr>
                <a:srgbClr val="0064B9"/>
              </a:buClr>
              <a:defRPr sz="3712"/>
            </a:lvl1pPr>
            <a:lvl2pPr>
              <a:buClr>
                <a:srgbClr val="0064B9"/>
              </a:buClr>
              <a:defRPr sz="3211" baseline="0"/>
            </a:lvl2pPr>
            <a:lvl3pPr>
              <a:buClr>
                <a:srgbClr val="0064B9"/>
              </a:buClr>
              <a:defRPr sz="2709"/>
            </a:lvl3pPr>
            <a:lvl4pPr>
              <a:buClr>
                <a:srgbClr val="0064B9"/>
              </a:buClr>
              <a:defRPr sz="2408"/>
            </a:lvl4pPr>
            <a:lvl5pPr>
              <a:buClr>
                <a:srgbClr val="0064B9"/>
              </a:buClr>
              <a:defRPr sz="2408"/>
            </a:lvl5pPr>
            <a:lvl6pPr>
              <a:defRPr sz="2408"/>
            </a:lvl6pPr>
            <a:lvl7pPr>
              <a:defRPr sz="2408"/>
            </a:lvl7pPr>
            <a:lvl8pPr>
              <a:defRPr sz="2408"/>
            </a:lvl8pPr>
            <a:lvl9pPr>
              <a:defRPr sz="2408"/>
            </a:lvl9pPr>
          </a:lstStyle>
          <a:p>
            <a:pPr lvl="0"/>
            <a:r>
              <a:rPr lang="en-US" dirty="0" err="1"/>
              <a:t>Lähtuda</a:t>
            </a:r>
            <a:r>
              <a:rPr lang="en-US" dirty="0"/>
              <a:t> </a:t>
            </a:r>
            <a:r>
              <a:rPr lang="en-US" dirty="0" err="1"/>
              <a:t>stiiliraamatust</a:t>
            </a:r>
            <a:endParaRPr lang="en-US" dirty="0"/>
          </a:p>
          <a:p>
            <a:pPr lvl="1"/>
            <a:r>
              <a:rPr lang="en-US" dirty="0"/>
              <a:t>Font </a:t>
            </a:r>
            <a:r>
              <a:rPr lang="en-US" dirty="0" err="1"/>
              <a:t>Roboto</a:t>
            </a:r>
            <a:r>
              <a:rPr lang="en-US" dirty="0"/>
              <a:t> Condensed</a:t>
            </a:r>
            <a:r>
              <a:rPr lang="et-EE" dirty="0"/>
              <a:t> või </a:t>
            </a:r>
            <a:r>
              <a:rPr lang="et-EE" dirty="0" err="1"/>
              <a:t>Arial</a:t>
            </a:r>
            <a:r>
              <a:rPr lang="et-EE" dirty="0"/>
              <a:t> </a:t>
            </a:r>
            <a:r>
              <a:rPr lang="et-EE" dirty="0" err="1"/>
              <a:t>Narrow</a:t>
            </a:r>
            <a:endParaRPr lang="en-US" dirty="0"/>
          </a:p>
          <a:p>
            <a:pPr lvl="3"/>
            <a:r>
              <a:rPr lang="en-US" dirty="0" err="1"/>
              <a:t>Pealkirjad</a:t>
            </a:r>
            <a:r>
              <a:rPr lang="en-US" dirty="0"/>
              <a:t> on 48pt Light, </a:t>
            </a:r>
            <a:r>
              <a:rPr lang="en-US" dirty="0" err="1"/>
              <a:t>sisutekstid</a:t>
            </a:r>
            <a:r>
              <a:rPr lang="en-US" dirty="0"/>
              <a:t> 24pt </a:t>
            </a:r>
            <a:r>
              <a:rPr lang="en-US" dirty="0" err="1"/>
              <a:t>või</a:t>
            </a:r>
            <a:r>
              <a:rPr lang="en-US" dirty="0"/>
              <a:t> 18 </a:t>
            </a:r>
            <a:r>
              <a:rPr lang="en-US" dirty="0" err="1"/>
              <a:t>pt</a:t>
            </a:r>
            <a:endParaRPr lang="en-US" dirty="0"/>
          </a:p>
          <a:p>
            <a:pPr lvl="4"/>
            <a:r>
              <a:rPr lang="en-US" dirty="0" err="1"/>
              <a:t>Igale</a:t>
            </a:r>
            <a:r>
              <a:rPr lang="en-US" dirty="0"/>
              <a:t> </a:t>
            </a:r>
            <a:r>
              <a:rPr lang="en-US" dirty="0" err="1"/>
              <a:t>slaidile</a:t>
            </a:r>
            <a:r>
              <a:rPr lang="en-US" dirty="0"/>
              <a:t> </a:t>
            </a:r>
            <a:r>
              <a:rPr lang="en-US" dirty="0" err="1"/>
              <a:t>paigutada</a:t>
            </a:r>
            <a:r>
              <a:rPr lang="en-US" dirty="0"/>
              <a:t> </a:t>
            </a:r>
            <a:r>
              <a:rPr lang="en-US" dirty="0" err="1"/>
              <a:t>mõõdukas</a:t>
            </a:r>
            <a:r>
              <a:rPr lang="en-US" dirty="0"/>
              <a:t> </a:t>
            </a:r>
            <a:r>
              <a:rPr lang="en-US" dirty="0" err="1"/>
              <a:t>kogus</a:t>
            </a:r>
            <a:r>
              <a:rPr lang="en-US" dirty="0"/>
              <a:t> </a:t>
            </a:r>
            <a:r>
              <a:rPr lang="en-US" dirty="0" err="1"/>
              <a:t>infot</a:t>
            </a:r>
            <a:endParaRPr lang="et-EE" dirty="0"/>
          </a:p>
        </p:txBody>
      </p:sp>
      <p:sp>
        <p:nvSpPr>
          <p:cNvPr id="7" name="TextBox 6"/>
          <p:cNvSpPr txBox="1"/>
          <p:nvPr userDrawn="1"/>
        </p:nvSpPr>
        <p:spPr>
          <a:xfrm rot="-5400000">
            <a:off x="-487949" y="5625328"/>
            <a:ext cx="1532652" cy="339660"/>
          </a:xfrm>
          <a:prstGeom prst="rect">
            <a:avLst/>
          </a:prstGeom>
          <a:noFill/>
        </p:spPr>
        <p:txBody>
          <a:bodyPr wrap="square" rtlCol="0">
            <a:spAutoFit/>
          </a:bodyPr>
          <a:lstStyle/>
          <a:p>
            <a:r>
              <a:rPr lang="et-EE" sz="1605" dirty="0">
                <a:solidFill>
                  <a:schemeClr val="bg1">
                    <a:lumMod val="75000"/>
                  </a:schemeClr>
                </a:solidFill>
              </a:rPr>
              <a:t>Eesti</a:t>
            </a:r>
            <a:r>
              <a:rPr lang="et-EE" sz="1605" baseline="0" dirty="0">
                <a:solidFill>
                  <a:schemeClr val="bg1">
                    <a:lumMod val="75000"/>
                  </a:schemeClr>
                </a:solidFill>
              </a:rPr>
              <a:t> Vabariik</a:t>
            </a:r>
            <a:endParaRPr lang="et-EE" sz="1605" dirty="0">
              <a:solidFill>
                <a:schemeClr val="bg1">
                  <a:lumMod val="75000"/>
                </a:schemeClr>
              </a:solidFill>
            </a:endParaRPr>
          </a:p>
        </p:txBody>
      </p:sp>
    </p:spTree>
    <p:extLst>
      <p:ext uri="{BB962C8B-B14F-4D97-AF65-F5344CB8AC3E}">
        <p14:creationId xmlns:p14="http://schemas.microsoft.com/office/powerpoint/2010/main" val="3234311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õhi 3">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59DEE67-71DF-471E-8DDC-82A33401132C}"/>
              </a:ext>
            </a:extLst>
          </p:cNvPr>
          <p:cNvSpPr>
            <a:spLocks noGrp="1"/>
          </p:cNvSpPr>
          <p:nvPr>
            <p:ph type="pic" sz="quarter" idx="10" hasCustomPrompt="1"/>
          </p:nvPr>
        </p:nvSpPr>
        <p:spPr>
          <a:xfrm>
            <a:off x="2411730" y="0"/>
            <a:ext cx="9780270" cy="6858000"/>
          </a:xfrm>
          <a:prstGeom prst="rect">
            <a:avLst/>
          </a:prstGeom>
          <a:solidFill>
            <a:schemeClr val="tx1"/>
          </a:solidFill>
        </p:spPr>
        <p:txBody>
          <a:bodyPr/>
          <a:lstStyle>
            <a:lvl1pPr marL="0" indent="0">
              <a:buNone/>
              <a:defRPr sz="1200" b="0">
                <a:solidFill>
                  <a:schemeClr val="bg1">
                    <a:lumMod val="50000"/>
                  </a:schemeClr>
                </a:solidFill>
                <a:latin typeface="+mn-lt"/>
              </a:defRPr>
            </a:lvl1pPr>
          </a:lstStyle>
          <a:p>
            <a:r>
              <a:rPr lang="en-US" dirty="0"/>
              <a:t>Image Placeholder</a:t>
            </a:r>
            <a:endParaRPr lang="en-ID" dirty="0"/>
          </a:p>
        </p:txBody>
      </p:sp>
      <p:sp>
        <p:nvSpPr>
          <p:cNvPr id="7" name="Title 11">
            <a:extLst>
              <a:ext uri="{FF2B5EF4-FFF2-40B4-BE49-F238E27FC236}">
                <a16:creationId xmlns:a16="http://schemas.microsoft.com/office/drawing/2014/main" id="{36D92282-648F-2E68-E54A-14DDA20FB5FD}"/>
              </a:ext>
            </a:extLst>
          </p:cNvPr>
          <p:cNvSpPr>
            <a:spLocks noGrp="1"/>
          </p:cNvSpPr>
          <p:nvPr>
            <p:ph type="title" hasCustomPrompt="1"/>
          </p:nvPr>
        </p:nvSpPr>
        <p:spPr>
          <a:xfrm rot="16200000">
            <a:off x="-30036" y="3087552"/>
            <a:ext cx="2276494" cy="682896"/>
          </a:xfrm>
        </p:spPr>
        <p:txBody>
          <a:bodyPr>
            <a:normAutofit/>
          </a:bodyPr>
          <a:lstStyle>
            <a:lvl1pPr algn="ctr">
              <a:defRPr sz="3200"/>
            </a:lvl1pPr>
          </a:lstStyle>
          <a:p>
            <a:r>
              <a:rPr lang="en-US" dirty="0" err="1"/>
              <a:t>Pealkiri</a:t>
            </a:r>
            <a:endParaRPr lang="en-EE" dirty="0"/>
          </a:p>
        </p:txBody>
      </p:sp>
      <p:sp>
        <p:nvSpPr>
          <p:cNvPr id="4" name="Slide Number Placeholder 3">
            <a:extLst>
              <a:ext uri="{FF2B5EF4-FFF2-40B4-BE49-F238E27FC236}">
                <a16:creationId xmlns:a16="http://schemas.microsoft.com/office/drawing/2014/main" id="{7FEA803D-9264-C5A2-85C2-E2F28DA003CE}"/>
              </a:ext>
            </a:extLst>
          </p:cNvPr>
          <p:cNvSpPr>
            <a:spLocks noGrp="1"/>
          </p:cNvSpPr>
          <p:nvPr>
            <p:ph type="sldNum" sz="quarter" idx="12"/>
          </p:nvPr>
        </p:nvSpPr>
        <p:spPr/>
        <p:txBody>
          <a:bodyPr/>
          <a:lstStyle>
            <a:lvl1pPr>
              <a:defRPr>
                <a:solidFill>
                  <a:schemeClr val="bg1"/>
                </a:solidFill>
              </a:defRPr>
            </a:lvl1pPr>
          </a:lstStyle>
          <a:p>
            <a:fld id="{19755129-49AE-4A41-9597-34695D8D41C6}" type="slidenum">
              <a:rPr lang="en-EE" smtClean="0"/>
              <a:pPr/>
              <a:t>‹#›</a:t>
            </a:fld>
            <a:endParaRPr lang="en-EE" dirty="0"/>
          </a:p>
        </p:txBody>
      </p:sp>
    </p:spTree>
    <p:extLst>
      <p:ext uri="{BB962C8B-B14F-4D97-AF65-F5344CB8AC3E}">
        <p14:creationId xmlns:p14="http://schemas.microsoft.com/office/powerpoint/2010/main" val="272871686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õhi 4">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59DEE67-71DF-471E-8DDC-82A33401132C}"/>
              </a:ext>
            </a:extLst>
          </p:cNvPr>
          <p:cNvSpPr>
            <a:spLocks noGrp="1"/>
          </p:cNvSpPr>
          <p:nvPr>
            <p:ph type="pic" sz="quarter" idx="10" hasCustomPrompt="1"/>
          </p:nvPr>
        </p:nvSpPr>
        <p:spPr>
          <a:xfrm>
            <a:off x="0" y="1130531"/>
            <a:ext cx="12192000" cy="2588854"/>
          </a:xfrm>
          <a:prstGeom prst="rect">
            <a:avLst/>
          </a:prstGeom>
          <a:solidFill>
            <a:schemeClr val="tx1"/>
          </a:solidFill>
        </p:spPr>
        <p:txBody>
          <a:bodyPr/>
          <a:lstStyle>
            <a:lvl1pPr marL="0" indent="0">
              <a:buNone/>
              <a:defRPr sz="1200" b="0">
                <a:solidFill>
                  <a:schemeClr val="bg1">
                    <a:lumMod val="50000"/>
                  </a:schemeClr>
                </a:solidFill>
                <a:latin typeface="+mn-lt"/>
              </a:defRPr>
            </a:lvl1pPr>
          </a:lstStyle>
          <a:p>
            <a:r>
              <a:rPr lang="en-US" dirty="0"/>
              <a:t>Image Placeholder</a:t>
            </a:r>
            <a:endParaRPr lang="en-ID" dirty="0"/>
          </a:p>
        </p:txBody>
      </p:sp>
      <p:sp>
        <p:nvSpPr>
          <p:cNvPr id="4" name="Title 11">
            <a:extLst>
              <a:ext uri="{FF2B5EF4-FFF2-40B4-BE49-F238E27FC236}">
                <a16:creationId xmlns:a16="http://schemas.microsoft.com/office/drawing/2014/main" id="{1B64CB3F-A091-57BD-CC58-DF49C3BC324A}"/>
              </a:ext>
            </a:extLst>
          </p:cNvPr>
          <p:cNvSpPr>
            <a:spLocks noGrp="1"/>
          </p:cNvSpPr>
          <p:nvPr>
            <p:ph type="title" hasCustomPrompt="1"/>
          </p:nvPr>
        </p:nvSpPr>
        <p:spPr>
          <a:xfrm>
            <a:off x="766762" y="3950970"/>
            <a:ext cx="4027308" cy="2237825"/>
          </a:xfrm>
        </p:spPr>
        <p:txBody>
          <a:bodyPr>
            <a:normAutofit/>
          </a:bodyPr>
          <a:lstStyle>
            <a:lvl1pPr algn="ctr">
              <a:defRPr sz="3200"/>
            </a:lvl1pPr>
          </a:lstStyle>
          <a:p>
            <a:r>
              <a:rPr lang="en-US" dirty="0" err="1"/>
              <a:t>Pealkiri</a:t>
            </a:r>
            <a:endParaRPr lang="en-EE" dirty="0"/>
          </a:p>
        </p:txBody>
      </p:sp>
      <p:sp>
        <p:nvSpPr>
          <p:cNvPr id="2" name="Content Placeholder 2">
            <a:extLst>
              <a:ext uri="{FF2B5EF4-FFF2-40B4-BE49-F238E27FC236}">
                <a16:creationId xmlns:a16="http://schemas.microsoft.com/office/drawing/2014/main" id="{7C98677E-C31E-F5AA-C739-BC23DD7F08D0}"/>
              </a:ext>
            </a:extLst>
          </p:cNvPr>
          <p:cNvSpPr>
            <a:spLocks noGrp="1"/>
          </p:cNvSpPr>
          <p:nvPr>
            <p:ph idx="1"/>
          </p:nvPr>
        </p:nvSpPr>
        <p:spPr>
          <a:xfrm>
            <a:off x="4794070" y="3950969"/>
            <a:ext cx="7397930" cy="223782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11" name="Slide Number Placeholder 3">
            <a:extLst>
              <a:ext uri="{FF2B5EF4-FFF2-40B4-BE49-F238E27FC236}">
                <a16:creationId xmlns:a16="http://schemas.microsoft.com/office/drawing/2014/main" id="{80962980-9CC5-E476-5549-D89B67150EE8}"/>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2" name="Straight Connector 11">
            <a:extLst>
              <a:ext uri="{FF2B5EF4-FFF2-40B4-BE49-F238E27FC236}">
                <a16:creationId xmlns:a16="http://schemas.microsoft.com/office/drawing/2014/main" id="{A570164D-4AB7-D9C6-7184-FE7CBE5A809F}"/>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64925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Põhi 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DC09D-0F77-77DC-D1A9-EF226BC17691}"/>
              </a:ext>
            </a:extLst>
          </p:cNvPr>
          <p:cNvSpPr>
            <a:spLocks noGrp="1"/>
          </p:cNvSpPr>
          <p:nvPr>
            <p:ph type="ctrTitle" hasCustomPrompt="1"/>
          </p:nvPr>
        </p:nvSpPr>
        <p:spPr>
          <a:xfrm>
            <a:off x="766763" y="1260330"/>
            <a:ext cx="10587037" cy="2387600"/>
          </a:xfrm>
        </p:spPr>
        <p:txBody>
          <a:bodyPr anchor="b"/>
          <a:lstStyle>
            <a:lvl1pPr algn="ctr">
              <a:defRPr sz="6000"/>
            </a:lvl1pPr>
          </a:lstStyle>
          <a:p>
            <a:r>
              <a:rPr lang="en-US" dirty="0" err="1"/>
              <a:t>Pealkiri</a:t>
            </a:r>
            <a:endParaRPr lang="en-EE" dirty="0"/>
          </a:p>
        </p:txBody>
      </p:sp>
      <p:sp>
        <p:nvSpPr>
          <p:cNvPr id="3" name="Subtitle 2">
            <a:extLst>
              <a:ext uri="{FF2B5EF4-FFF2-40B4-BE49-F238E27FC236}">
                <a16:creationId xmlns:a16="http://schemas.microsoft.com/office/drawing/2014/main" id="{1B6202EE-8C6E-9FEE-4F8F-29BC6CB67A9C}"/>
              </a:ext>
            </a:extLst>
          </p:cNvPr>
          <p:cNvSpPr>
            <a:spLocks noGrp="1"/>
          </p:cNvSpPr>
          <p:nvPr>
            <p:ph type="subTitle" idx="1"/>
          </p:nvPr>
        </p:nvSpPr>
        <p:spPr>
          <a:xfrm>
            <a:off x="766763" y="3941908"/>
            <a:ext cx="10587037"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EE" dirty="0"/>
          </a:p>
        </p:txBody>
      </p:sp>
      <p:sp>
        <p:nvSpPr>
          <p:cNvPr id="10" name="Slide Number Placeholder 3">
            <a:extLst>
              <a:ext uri="{FF2B5EF4-FFF2-40B4-BE49-F238E27FC236}">
                <a16:creationId xmlns:a16="http://schemas.microsoft.com/office/drawing/2014/main" id="{F6E637BF-152C-7916-522F-598B0BF3E883}"/>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1" name="Straight Connector 10">
            <a:extLst>
              <a:ext uri="{FF2B5EF4-FFF2-40B4-BE49-F238E27FC236}">
                <a16:creationId xmlns:a16="http://schemas.microsoft.com/office/drawing/2014/main" id="{7459E097-2C51-512D-CAD9-74E20A467289}"/>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0862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Põhi 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8567D-9030-3E4D-130B-C1A6745CDBC4}"/>
              </a:ext>
            </a:extLst>
          </p:cNvPr>
          <p:cNvSpPr>
            <a:spLocks noGrp="1"/>
          </p:cNvSpPr>
          <p:nvPr>
            <p:ph type="title" hasCustomPrompt="1"/>
          </p:nvPr>
        </p:nvSpPr>
        <p:spPr>
          <a:xfrm>
            <a:off x="766763" y="1333500"/>
            <a:ext cx="10580687" cy="3228975"/>
          </a:xfrm>
        </p:spPr>
        <p:txBody>
          <a:bodyPr anchor="b"/>
          <a:lstStyle>
            <a:lvl1pPr>
              <a:defRPr sz="6000"/>
            </a:lvl1pPr>
          </a:lstStyle>
          <a:p>
            <a:r>
              <a:rPr lang="en-US" dirty="0" err="1"/>
              <a:t>Pealkiri</a:t>
            </a:r>
            <a:endParaRPr lang="en-EE" dirty="0"/>
          </a:p>
        </p:txBody>
      </p:sp>
      <p:sp>
        <p:nvSpPr>
          <p:cNvPr id="3" name="Text Placeholder 2">
            <a:extLst>
              <a:ext uri="{FF2B5EF4-FFF2-40B4-BE49-F238E27FC236}">
                <a16:creationId xmlns:a16="http://schemas.microsoft.com/office/drawing/2014/main" id="{81EB7E6D-78A0-978B-B872-B148BF2713F5}"/>
              </a:ext>
            </a:extLst>
          </p:cNvPr>
          <p:cNvSpPr>
            <a:spLocks noGrp="1"/>
          </p:cNvSpPr>
          <p:nvPr>
            <p:ph type="body" idx="1"/>
          </p:nvPr>
        </p:nvSpPr>
        <p:spPr>
          <a:xfrm>
            <a:off x="766763" y="4589463"/>
            <a:ext cx="1058068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0" name="Slide Number Placeholder 3">
            <a:extLst>
              <a:ext uri="{FF2B5EF4-FFF2-40B4-BE49-F238E27FC236}">
                <a16:creationId xmlns:a16="http://schemas.microsoft.com/office/drawing/2014/main" id="{7D8F9373-1395-012F-B410-50534B45BF49}"/>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1" name="Straight Connector 10">
            <a:extLst>
              <a:ext uri="{FF2B5EF4-FFF2-40B4-BE49-F238E27FC236}">
                <a16:creationId xmlns:a16="http://schemas.microsoft.com/office/drawing/2014/main" id="{B99CF1A7-9CD4-034A-73B7-7E4BD8A42DAE}"/>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931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Põhi 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CAE79-1BE8-D2A3-7CDF-C8DA1000D695}"/>
              </a:ext>
            </a:extLst>
          </p:cNvPr>
          <p:cNvSpPr>
            <a:spLocks noGrp="1"/>
          </p:cNvSpPr>
          <p:nvPr>
            <p:ph type="title" hasCustomPrompt="1"/>
          </p:nvPr>
        </p:nvSpPr>
        <p:spPr>
          <a:xfrm>
            <a:off x="766763" y="1214858"/>
            <a:ext cx="10587037" cy="1452142"/>
          </a:xfrm>
          <a:prstGeom prst="rect">
            <a:avLst/>
          </a:prstGeom>
        </p:spPr>
        <p:txBody>
          <a:bodyPr/>
          <a:lstStyle/>
          <a:p>
            <a:r>
              <a:rPr lang="en-US" dirty="0" err="1"/>
              <a:t>Pealkiri</a:t>
            </a:r>
            <a:endParaRPr lang="en-EE" dirty="0"/>
          </a:p>
        </p:txBody>
      </p:sp>
      <p:sp>
        <p:nvSpPr>
          <p:cNvPr id="3" name="Content Placeholder 2">
            <a:extLst>
              <a:ext uri="{FF2B5EF4-FFF2-40B4-BE49-F238E27FC236}">
                <a16:creationId xmlns:a16="http://schemas.microsoft.com/office/drawing/2014/main" id="{483D3A2F-8C92-D93D-5712-50748525B3D9}"/>
              </a:ext>
            </a:extLst>
          </p:cNvPr>
          <p:cNvSpPr>
            <a:spLocks noGrp="1"/>
          </p:cNvSpPr>
          <p:nvPr>
            <p:ph idx="1" hasCustomPrompt="1"/>
          </p:nvPr>
        </p:nvSpPr>
        <p:spPr>
          <a:xfrm>
            <a:off x="766762" y="2756694"/>
            <a:ext cx="10587037" cy="3509962"/>
          </a:xfrm>
        </p:spPr>
        <p:txBody>
          <a:bodyPr/>
          <a:lstStyle/>
          <a:p>
            <a:pPr lvl="0"/>
            <a:r>
              <a:rPr lang="en-US" dirty="0"/>
              <a:t>Click to edit Master text </a:t>
            </a:r>
            <a:r>
              <a:rPr lang="en-US" dirty="0" err="1"/>
              <a:t>syles</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9" name="Slide Number Placeholder 3">
            <a:extLst>
              <a:ext uri="{FF2B5EF4-FFF2-40B4-BE49-F238E27FC236}">
                <a16:creationId xmlns:a16="http://schemas.microsoft.com/office/drawing/2014/main" id="{A388876D-4EEF-86D8-CFD5-D2188BAD48A0}"/>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0" name="Straight Connector 9">
            <a:extLst>
              <a:ext uri="{FF2B5EF4-FFF2-40B4-BE49-F238E27FC236}">
                <a16:creationId xmlns:a16="http://schemas.microsoft.com/office/drawing/2014/main" id="{0BD8CA78-0D38-BF03-3CD9-6F8F8A99ED4B}"/>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429285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õhi 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DD8AF-9345-9EE1-6680-2873BA93B624}"/>
              </a:ext>
            </a:extLst>
          </p:cNvPr>
          <p:cNvSpPr>
            <a:spLocks noGrp="1"/>
          </p:cNvSpPr>
          <p:nvPr>
            <p:ph type="title" hasCustomPrompt="1"/>
          </p:nvPr>
        </p:nvSpPr>
        <p:spPr>
          <a:xfrm>
            <a:off x="766763" y="1214856"/>
            <a:ext cx="10587037" cy="939063"/>
          </a:xfrm>
          <a:prstGeom prst="rect">
            <a:avLst/>
          </a:prstGeom>
        </p:spPr>
        <p:txBody>
          <a:bodyPr/>
          <a:lstStyle/>
          <a:p>
            <a:r>
              <a:rPr lang="en-US" dirty="0" err="1"/>
              <a:t>Pealkiri</a:t>
            </a:r>
            <a:endParaRPr lang="en-EE" dirty="0"/>
          </a:p>
        </p:txBody>
      </p:sp>
      <p:sp>
        <p:nvSpPr>
          <p:cNvPr id="3" name="Content Placeholder 2">
            <a:extLst>
              <a:ext uri="{FF2B5EF4-FFF2-40B4-BE49-F238E27FC236}">
                <a16:creationId xmlns:a16="http://schemas.microsoft.com/office/drawing/2014/main" id="{EF59F17F-0CD5-32D8-9A2F-3280BC914C3F}"/>
              </a:ext>
            </a:extLst>
          </p:cNvPr>
          <p:cNvSpPr>
            <a:spLocks noGrp="1"/>
          </p:cNvSpPr>
          <p:nvPr>
            <p:ph sz="half" idx="1"/>
          </p:nvPr>
        </p:nvSpPr>
        <p:spPr>
          <a:xfrm>
            <a:off x="766763" y="2333305"/>
            <a:ext cx="5253037" cy="38436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E"/>
          </a:p>
        </p:txBody>
      </p:sp>
      <p:sp>
        <p:nvSpPr>
          <p:cNvPr id="8" name="Content Placeholder 2">
            <a:extLst>
              <a:ext uri="{FF2B5EF4-FFF2-40B4-BE49-F238E27FC236}">
                <a16:creationId xmlns:a16="http://schemas.microsoft.com/office/drawing/2014/main" id="{FD18D8D7-7824-A042-9348-57C239A2254D}"/>
              </a:ext>
            </a:extLst>
          </p:cNvPr>
          <p:cNvSpPr>
            <a:spLocks noGrp="1"/>
          </p:cNvSpPr>
          <p:nvPr>
            <p:ph sz="half" idx="10"/>
          </p:nvPr>
        </p:nvSpPr>
        <p:spPr>
          <a:xfrm>
            <a:off x="6100763" y="2333305"/>
            <a:ext cx="5253037" cy="38436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10" name="Slide Number Placeholder 3">
            <a:extLst>
              <a:ext uri="{FF2B5EF4-FFF2-40B4-BE49-F238E27FC236}">
                <a16:creationId xmlns:a16="http://schemas.microsoft.com/office/drawing/2014/main" id="{F631F725-DAC2-76FA-3FDE-896E029AC92D}"/>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1" name="Straight Connector 10">
            <a:extLst>
              <a:ext uri="{FF2B5EF4-FFF2-40B4-BE49-F238E27FC236}">
                <a16:creationId xmlns:a16="http://schemas.microsoft.com/office/drawing/2014/main" id="{AE74AA99-D00E-D33D-E19F-631F319C604A}"/>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2202066"/>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CE14A5-A74C-764E-B305-E10A15297527}"/>
              </a:ext>
            </a:extLst>
          </p:cNvPr>
          <p:cNvSpPr>
            <a:spLocks noGrp="1"/>
          </p:cNvSpPr>
          <p:nvPr>
            <p:ph type="title"/>
          </p:nvPr>
        </p:nvSpPr>
        <p:spPr>
          <a:xfrm>
            <a:off x="766763" y="1123121"/>
            <a:ext cx="10587037" cy="1133062"/>
          </a:xfrm>
          <a:prstGeom prst="rect">
            <a:avLst/>
          </a:prstGeom>
        </p:spPr>
        <p:txBody>
          <a:bodyPr vert="horz" lIns="91440" tIns="45720" rIns="91440" bIns="45720" rtlCol="0" anchor="ctr">
            <a:normAutofit/>
          </a:bodyPr>
          <a:lstStyle/>
          <a:p>
            <a:r>
              <a:rPr lang="en-US" dirty="0"/>
              <a:t>Click to edit Master title style</a:t>
            </a:r>
            <a:endParaRPr lang="en-EE" dirty="0"/>
          </a:p>
        </p:txBody>
      </p:sp>
      <p:sp>
        <p:nvSpPr>
          <p:cNvPr id="3" name="Text Placeholder 2">
            <a:extLst>
              <a:ext uri="{FF2B5EF4-FFF2-40B4-BE49-F238E27FC236}">
                <a16:creationId xmlns:a16="http://schemas.microsoft.com/office/drawing/2014/main" id="{AE3F800F-A350-F3C6-6C1F-A7298C642645}"/>
              </a:ext>
            </a:extLst>
          </p:cNvPr>
          <p:cNvSpPr>
            <a:spLocks noGrp="1"/>
          </p:cNvSpPr>
          <p:nvPr>
            <p:ph type="body" idx="1"/>
          </p:nvPr>
        </p:nvSpPr>
        <p:spPr>
          <a:xfrm>
            <a:off x="766763" y="2355574"/>
            <a:ext cx="10587037" cy="38213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4" name="Date Placeholder 3">
            <a:extLst>
              <a:ext uri="{FF2B5EF4-FFF2-40B4-BE49-F238E27FC236}">
                <a16:creationId xmlns:a16="http://schemas.microsoft.com/office/drawing/2014/main" id="{4A24FB07-7CE0-C186-107C-BAB09F583C70}"/>
              </a:ext>
            </a:extLst>
          </p:cNvPr>
          <p:cNvSpPr>
            <a:spLocks noGrp="1"/>
          </p:cNvSpPr>
          <p:nvPr>
            <p:ph type="dt" sz="half" idx="2"/>
          </p:nvPr>
        </p:nvSpPr>
        <p:spPr>
          <a:xfrm>
            <a:off x="8610600" y="412460"/>
            <a:ext cx="2743200" cy="365125"/>
          </a:xfrm>
          <a:prstGeom prst="rect">
            <a:avLst/>
          </a:prstGeom>
        </p:spPr>
        <p:txBody>
          <a:bodyPr vert="horz" lIns="91440" tIns="45720" rIns="91440" bIns="45720" rtlCol="0" anchor="ctr"/>
          <a:lstStyle>
            <a:lvl1pPr algn="r">
              <a:defRPr sz="1200">
                <a:solidFill>
                  <a:srgbClr val="003087"/>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EE" dirty="0"/>
          </a:p>
        </p:txBody>
      </p:sp>
      <p:sp>
        <p:nvSpPr>
          <p:cNvPr id="17" name="Slide Number Placeholder 3">
            <a:extLst>
              <a:ext uri="{FF2B5EF4-FFF2-40B4-BE49-F238E27FC236}">
                <a16:creationId xmlns:a16="http://schemas.microsoft.com/office/drawing/2014/main" id="{007EF822-C0C3-57CC-E99B-B4C7C3DF29C3}"/>
              </a:ext>
            </a:extLst>
          </p:cNvPr>
          <p:cNvSpPr>
            <a:spLocks noGrp="1"/>
          </p:cNvSpPr>
          <p:nvPr>
            <p:ph type="sldNum" sz="quarter" idx="4"/>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pic>
        <p:nvPicPr>
          <p:cNvPr id="5" name="Picture 4" descr="A black and white text&#10;&#10;Description automatically generated">
            <a:extLst>
              <a:ext uri="{FF2B5EF4-FFF2-40B4-BE49-F238E27FC236}">
                <a16:creationId xmlns:a16="http://schemas.microsoft.com/office/drawing/2014/main" id="{7894F478-E68A-68B4-CED0-56D0B6B6E18C}"/>
              </a:ext>
            </a:extLst>
          </p:cNvPr>
          <p:cNvPicPr>
            <a:picLocks noChangeAspect="1"/>
          </p:cNvPicPr>
          <p:nvPr userDrawn="1"/>
        </p:nvPicPr>
        <p:blipFill>
          <a:blip r:embed="rId32">
            <a:extLst>
              <a:ext uri="{28A0092B-C50C-407E-A947-70E740481C1C}">
                <a14:useLocalDpi xmlns:a14="http://schemas.microsoft.com/office/drawing/2010/main" val="0"/>
              </a:ext>
            </a:extLst>
          </a:blip>
          <a:stretch>
            <a:fillRect/>
          </a:stretch>
        </p:blipFill>
        <p:spPr>
          <a:xfrm>
            <a:off x="245786" y="224230"/>
            <a:ext cx="1799155" cy="811240"/>
          </a:xfrm>
          <a:prstGeom prst="rect">
            <a:avLst/>
          </a:prstGeom>
        </p:spPr>
      </p:pic>
    </p:spTree>
    <p:extLst>
      <p:ext uri="{BB962C8B-B14F-4D97-AF65-F5344CB8AC3E}">
        <p14:creationId xmlns:p14="http://schemas.microsoft.com/office/powerpoint/2010/main" val="384886505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19" r:id="rId17"/>
    <p:sldLayoutId id="2147483720" r:id="rId18"/>
    <p:sldLayoutId id="2147483721" r:id="rId19"/>
    <p:sldLayoutId id="2147483722" r:id="rId20"/>
    <p:sldLayoutId id="2147483723" r:id="rId21"/>
    <p:sldLayoutId id="2147483724" r:id="rId22"/>
    <p:sldLayoutId id="2147483725" r:id="rId23"/>
    <p:sldLayoutId id="2147483726" r:id="rId24"/>
    <p:sldLayoutId id="2147483727" r:id="rId25"/>
    <p:sldLayoutId id="2147483728" r:id="rId26"/>
    <p:sldLayoutId id="2147483729" r:id="rId27"/>
    <p:sldLayoutId id="2147483712" r:id="rId28"/>
    <p:sldLayoutId id="2147483732" r:id="rId29"/>
    <p:sldLayoutId id="2147483733" r:id="rId30"/>
  </p:sldLayoutIdLst>
  <p:hf hdr="0" dt="0"/>
  <p:txStyles>
    <p:titleStyle>
      <a:lvl1pPr algn="l" defTabSz="914400" rtl="0" eaLnBrk="1" latinLnBrk="0" hangingPunct="1">
        <a:lnSpc>
          <a:spcPct val="90000"/>
        </a:lnSpc>
        <a:spcBef>
          <a:spcPct val="0"/>
        </a:spcBef>
        <a:buNone/>
        <a:defRPr sz="4400" b="0" i="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0.xml"/></Relationships>
</file>

<file path=ppt/slides/_rels/slide23.xml.rels><?xml version="1.0" encoding="UTF-8" standalone="yes"?>
<Relationships xmlns="http://schemas.openxmlformats.org/package/2006/relationships"><Relationship Id="rId3" Type="http://schemas.openxmlformats.org/officeDocument/2006/relationships/hyperlink" Target="https://circabc.europa.eu/ui/group/636f928d-2669-41d3-83db-093e90ca93a2/library/f04f24f5-ada3-4caf-bfb5-ba422a786c5b/details?download=true" TargetMode="External"/><Relationship Id="rId2" Type="http://schemas.openxmlformats.org/officeDocument/2006/relationships/notesSlide" Target="../notesSlides/notesSlide22.xml"/><Relationship Id="rId1" Type="http://schemas.openxmlformats.org/officeDocument/2006/relationships/slideLayout" Target="../slideLayouts/slideLayout30.xml"/><Relationship Id="rId4" Type="http://schemas.openxmlformats.org/officeDocument/2006/relationships/hyperlink" Target="https://circabc.europa.eu/ui/group/636f928d-2669-41d3-83db-093e90ca93a2/library/4faf5747-c6e0-4b42-9361-aa4218332062?p=1&amp;n=10&amp;sort=modified_DESC"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Waste being loaded on ships.">
            <a:extLst>
              <a:ext uri="{FF2B5EF4-FFF2-40B4-BE49-F238E27FC236}">
                <a16:creationId xmlns:a16="http://schemas.microsoft.com/office/drawing/2014/main" id="{55F1759E-3FF9-8FCD-8038-A66A63E8209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933" b="1048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055" name="Freeform 12">
            <a:extLst>
              <a:ext uri="{FF2B5EF4-FFF2-40B4-BE49-F238E27FC236}">
                <a16:creationId xmlns:a16="http://schemas.microsoft.com/office/drawing/2014/main" id="{522A94E1-AEBD-4286-BFF8-0711E4CD3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622650" y="5181600"/>
            <a:ext cx="9165010" cy="1174750"/>
          </a:xfrm>
          <a:custGeom>
            <a:avLst/>
            <a:gdLst>
              <a:gd name="connsiteX0" fmla="*/ 0 w 9165010"/>
              <a:gd name="connsiteY0" fmla="*/ 1073384 h 1073384"/>
              <a:gd name="connsiteX1" fmla="*/ 9165010 w 9165010"/>
              <a:gd name="connsiteY1" fmla="*/ 1073384 h 1073384"/>
              <a:gd name="connsiteX2" fmla="*/ 9165010 w 9165010"/>
              <a:gd name="connsiteY2" fmla="*/ 266817 h 1073384"/>
              <a:gd name="connsiteX3" fmla="*/ 4757604 w 9165010"/>
              <a:gd name="connsiteY3" fmla="*/ 266817 h 1073384"/>
              <a:gd name="connsiteX4" fmla="*/ 4582505 w 9165010"/>
              <a:gd name="connsiteY4" fmla="*/ 0 h 1073384"/>
              <a:gd name="connsiteX5" fmla="*/ 4407407 w 9165010"/>
              <a:gd name="connsiteY5" fmla="*/ 266817 h 1073384"/>
              <a:gd name="connsiteX6" fmla="*/ 0 w 9165010"/>
              <a:gd name="connsiteY6" fmla="*/ 266817 h 1073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5010" h="1073384">
                <a:moveTo>
                  <a:pt x="0" y="1073384"/>
                </a:moveTo>
                <a:lnTo>
                  <a:pt x="9165010" y="1073384"/>
                </a:lnTo>
                <a:lnTo>
                  <a:pt x="9165010" y="266817"/>
                </a:lnTo>
                <a:lnTo>
                  <a:pt x="4757604" y="266817"/>
                </a:lnTo>
                <a:lnTo>
                  <a:pt x="4582505" y="0"/>
                </a:lnTo>
                <a:lnTo>
                  <a:pt x="4407407" y="266817"/>
                </a:lnTo>
                <a:lnTo>
                  <a:pt x="0" y="266817"/>
                </a:lnTo>
                <a:close/>
              </a:path>
            </a:pathLst>
          </a:custGeom>
          <a:solidFill>
            <a:srgbClr val="404040">
              <a:alpha val="9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7ED43C-E755-AE63-E47D-972FDAC564B8}"/>
              </a:ext>
            </a:extLst>
          </p:cNvPr>
          <p:cNvSpPr>
            <a:spLocks noGrp="1"/>
          </p:cNvSpPr>
          <p:nvPr>
            <p:ph type="title"/>
          </p:nvPr>
        </p:nvSpPr>
        <p:spPr>
          <a:xfrm>
            <a:off x="1771650" y="5254391"/>
            <a:ext cx="8867012" cy="774934"/>
          </a:xfrm>
          <a:noFill/>
        </p:spPr>
        <p:txBody>
          <a:bodyPr vert="horz" lIns="91440" tIns="45720" rIns="91440" bIns="45720" rtlCol="0" anchor="ctr">
            <a:normAutofit/>
          </a:bodyPr>
          <a:lstStyle/>
          <a:p>
            <a:pPr algn="ctr"/>
            <a:r>
              <a:rPr lang="en-US" sz="3100">
                <a:solidFill>
                  <a:srgbClr val="FFFFFF"/>
                </a:solidFill>
                <a:effectLst/>
                <a:latin typeface="+mj-lt"/>
                <a:ea typeface="+mj-ea"/>
                <a:cs typeface="+mj-cs"/>
              </a:rPr>
              <a:t>Uus jäätmesaadetiste määrus (EL) 2024/1157</a:t>
            </a:r>
            <a:endParaRPr lang="en-US" sz="3100">
              <a:solidFill>
                <a:srgbClr val="FFFFFF"/>
              </a:solidFill>
              <a:latin typeface="+mj-lt"/>
              <a:ea typeface="+mj-ea"/>
              <a:cs typeface="+mj-cs"/>
            </a:endParaRPr>
          </a:p>
        </p:txBody>
      </p:sp>
      <p:sp>
        <p:nvSpPr>
          <p:cNvPr id="5" name="Slide Number Placeholder 4">
            <a:extLst>
              <a:ext uri="{FF2B5EF4-FFF2-40B4-BE49-F238E27FC236}">
                <a16:creationId xmlns:a16="http://schemas.microsoft.com/office/drawing/2014/main" id="{4F6BBD41-B0F0-A61D-B7A8-6EFC6E04EE03}"/>
              </a:ext>
            </a:extLst>
          </p:cNvPr>
          <p:cNvSpPr>
            <a:spLocks noGrp="1"/>
          </p:cNvSpPr>
          <p:nvPr>
            <p:ph type="sldNum" sz="quarter" idx="11"/>
          </p:nvPr>
        </p:nvSpPr>
        <p:spPr>
          <a:xfrm>
            <a:off x="8610600" y="6356350"/>
            <a:ext cx="2743200" cy="365125"/>
          </a:xfrm>
        </p:spPr>
        <p:txBody>
          <a:bodyPr vert="horz" lIns="91440" tIns="45720" rIns="91440" bIns="45720" rtlCol="0" anchor="ctr">
            <a:normAutofit/>
          </a:bodyPr>
          <a:lstStyle/>
          <a:p>
            <a:pPr algn="r" defTabSz="457200">
              <a:spcAft>
                <a:spcPts val="600"/>
              </a:spcAft>
              <a:defRPr/>
            </a:pPr>
            <a:fld id="{19755129-49AE-4A41-9597-34695D8D41C6}" type="slidenum">
              <a:rPr lang="en-US" smtClean="0">
                <a:solidFill>
                  <a:srgbClr val="FFFFFF"/>
                </a:solidFill>
                <a:latin typeface="+mn-lt"/>
                <a:ea typeface="+mn-ea"/>
                <a:cs typeface="+mn-cs"/>
              </a:rPr>
              <a:pPr algn="r" defTabSz="457200">
                <a:spcAft>
                  <a:spcPts val="600"/>
                </a:spcAft>
                <a:defRPr/>
              </a:pPr>
              <a:t>1</a:t>
            </a:fld>
            <a:endParaRPr lang="en-US">
              <a:solidFill>
                <a:srgbClr val="FFFFFF"/>
              </a:solidFill>
              <a:latin typeface="+mn-lt"/>
              <a:ea typeface="+mn-ea"/>
              <a:cs typeface="+mn-cs"/>
            </a:endParaRPr>
          </a:p>
        </p:txBody>
      </p:sp>
    </p:spTree>
    <p:extLst>
      <p:ext uri="{BB962C8B-B14F-4D97-AF65-F5344CB8AC3E}">
        <p14:creationId xmlns:p14="http://schemas.microsoft.com/office/powerpoint/2010/main" val="1149979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C27BDA-2125-A3A8-A9DC-93BBC2C45DC9}"/>
            </a:ext>
          </a:extLst>
        </p:cNvPr>
        <p:cNvGrpSpPr/>
        <p:nvPr/>
      </p:nvGrpSpPr>
      <p:grpSpPr>
        <a:xfrm>
          <a:off x="0" y="0"/>
          <a:ext cx="0" cy="0"/>
          <a:chOff x="0" y="0"/>
          <a:chExt cx="0" cy="0"/>
        </a:xfrm>
      </p:grpSpPr>
      <p:sp useBgFill="1">
        <p:nvSpPr>
          <p:cNvPr id="1044" name="Rectangle 104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20AAB22-1FF7-2F50-24BD-6F3B41DCD140}"/>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5000">
                <a:solidFill>
                  <a:schemeClr val="tx1"/>
                </a:solidFill>
                <a:latin typeface="+mj-lt"/>
                <a:ea typeface="+mj-ea"/>
                <a:cs typeface="+mj-cs"/>
              </a:rPr>
              <a:t>EL-sisesed plastijäätmete saadetised</a:t>
            </a:r>
          </a:p>
        </p:txBody>
      </p:sp>
      <p:sp>
        <p:nvSpPr>
          <p:cNvPr id="104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EED87EF-6050-2A34-38AA-F7ED3DB6DB6D}"/>
              </a:ext>
            </a:extLst>
          </p:cNvPr>
          <p:cNvSpPr>
            <a:spLocks noGrp="1"/>
          </p:cNvSpPr>
          <p:nvPr>
            <p:ph sz="half" idx="1"/>
          </p:nvPr>
        </p:nvSpPr>
        <p:spPr>
          <a:xfrm>
            <a:off x="572493" y="2071316"/>
            <a:ext cx="10412664" cy="4119172"/>
          </a:xfrm>
        </p:spPr>
        <p:txBody>
          <a:bodyPr vert="horz" lIns="91440" tIns="45720" rIns="91440" bIns="45720" rtlCol="0" anchor="t">
            <a:normAutofit/>
          </a:bodyPr>
          <a:lstStyle/>
          <a:p>
            <a:pPr>
              <a:spcBef>
                <a:spcPts val="600"/>
              </a:spcBef>
              <a:spcAft>
                <a:spcPts val="600"/>
              </a:spcAft>
            </a:pPr>
            <a:r>
              <a:rPr lang="en-US" sz="2200" dirty="0" err="1">
                <a:latin typeface="+mn-lt"/>
                <a:ea typeface="+mn-ea"/>
                <a:cs typeface="+mn-cs"/>
              </a:rPr>
              <a:t>Eelteatamise</a:t>
            </a:r>
            <a:r>
              <a:rPr lang="en-US" sz="2200" dirty="0">
                <a:latin typeface="+mn-lt"/>
                <a:ea typeface="+mn-ea"/>
                <a:cs typeface="+mn-cs"/>
              </a:rPr>
              <a:t> ja </a:t>
            </a:r>
            <a:r>
              <a:rPr lang="en-US" sz="2200" dirty="0" err="1">
                <a:latin typeface="+mn-lt"/>
                <a:ea typeface="+mn-ea"/>
                <a:cs typeface="+mn-cs"/>
              </a:rPr>
              <a:t>nõusoleku</a:t>
            </a:r>
            <a:r>
              <a:rPr lang="en-US" sz="2200" dirty="0">
                <a:latin typeface="+mn-lt"/>
                <a:ea typeface="+mn-ea"/>
                <a:cs typeface="+mn-cs"/>
              </a:rPr>
              <a:t> </a:t>
            </a:r>
            <a:r>
              <a:rPr lang="en-US" sz="2200" dirty="0" err="1">
                <a:latin typeface="+mn-lt"/>
                <a:ea typeface="+mn-ea"/>
                <a:cs typeface="+mn-cs"/>
              </a:rPr>
              <a:t>menetlus</a:t>
            </a:r>
            <a:r>
              <a:rPr lang="en-US" sz="2200" dirty="0">
                <a:latin typeface="+mn-lt"/>
                <a:ea typeface="+mn-ea"/>
                <a:cs typeface="+mn-cs"/>
              </a:rPr>
              <a:t> </a:t>
            </a:r>
            <a:r>
              <a:rPr lang="en-US" sz="2200" dirty="0" err="1">
                <a:latin typeface="+mn-lt"/>
                <a:ea typeface="+mn-ea"/>
                <a:cs typeface="+mn-cs"/>
              </a:rPr>
              <a:t>kehtib</a:t>
            </a:r>
            <a:r>
              <a:rPr lang="en-US" sz="2200" dirty="0">
                <a:latin typeface="+mn-lt"/>
                <a:ea typeface="+mn-ea"/>
                <a:cs typeface="+mn-cs"/>
              </a:rPr>
              <a:t> ka </a:t>
            </a:r>
            <a:r>
              <a:rPr lang="en-US" sz="2200" dirty="0" err="1">
                <a:latin typeface="+mn-lt"/>
                <a:ea typeface="+mn-ea"/>
                <a:cs typeface="+mn-cs"/>
              </a:rPr>
              <a:t>ohtlike</a:t>
            </a:r>
            <a:r>
              <a:rPr lang="en-US" sz="2200" dirty="0">
                <a:latin typeface="+mn-lt"/>
                <a:ea typeface="+mn-ea"/>
                <a:cs typeface="+mn-cs"/>
              </a:rPr>
              <a:t> </a:t>
            </a:r>
            <a:r>
              <a:rPr lang="en-US" sz="2200" dirty="0" err="1">
                <a:latin typeface="+mn-lt"/>
                <a:ea typeface="+mn-ea"/>
                <a:cs typeface="+mn-cs"/>
              </a:rPr>
              <a:t>plastijäätmete</a:t>
            </a:r>
            <a:r>
              <a:rPr lang="en-US" sz="2200" dirty="0">
                <a:latin typeface="+mn-lt"/>
                <a:ea typeface="+mn-ea"/>
                <a:cs typeface="+mn-cs"/>
              </a:rPr>
              <a:t> (AC300) ja (</a:t>
            </a:r>
            <a:r>
              <a:rPr lang="en-US" sz="2200" dirty="0" err="1">
                <a:latin typeface="+mn-lt"/>
                <a:ea typeface="+mn-ea"/>
                <a:cs typeface="+mn-cs"/>
              </a:rPr>
              <a:t>raskesti</a:t>
            </a:r>
            <a:r>
              <a:rPr lang="en-US" sz="2200" dirty="0">
                <a:latin typeface="+mn-lt"/>
                <a:ea typeface="+mn-ea"/>
                <a:cs typeface="+mn-cs"/>
              </a:rPr>
              <a:t> </a:t>
            </a:r>
            <a:r>
              <a:rPr lang="en-US" sz="2200" dirty="0" err="1">
                <a:latin typeface="+mn-lt"/>
                <a:ea typeface="+mn-ea"/>
                <a:cs typeface="+mn-cs"/>
              </a:rPr>
              <a:t>ringlussevõetavate</a:t>
            </a:r>
            <a:r>
              <a:rPr lang="en-US" sz="2200" dirty="0">
                <a:latin typeface="+mn-lt"/>
                <a:ea typeface="+mn-ea"/>
                <a:cs typeface="+mn-cs"/>
              </a:rPr>
              <a:t>) </a:t>
            </a:r>
            <a:r>
              <a:rPr lang="en-US" sz="2200" dirty="0" err="1">
                <a:latin typeface="+mn-lt"/>
                <a:ea typeface="+mn-ea"/>
                <a:cs typeface="+mn-cs"/>
              </a:rPr>
              <a:t>tavajäätmete</a:t>
            </a:r>
            <a:r>
              <a:rPr lang="en-US" sz="2200" dirty="0">
                <a:latin typeface="+mn-lt"/>
                <a:ea typeface="+mn-ea"/>
                <a:cs typeface="+mn-cs"/>
              </a:rPr>
              <a:t> (EU48) </a:t>
            </a:r>
            <a:r>
              <a:rPr lang="en-US" sz="2200" dirty="0" err="1">
                <a:latin typeface="+mn-lt"/>
                <a:ea typeface="+mn-ea"/>
                <a:cs typeface="+mn-cs"/>
              </a:rPr>
              <a:t>ELi-siseste</a:t>
            </a:r>
            <a:r>
              <a:rPr lang="en-US" sz="2200" dirty="0">
                <a:latin typeface="+mn-lt"/>
                <a:ea typeface="+mn-ea"/>
                <a:cs typeface="+mn-cs"/>
              </a:rPr>
              <a:t> </a:t>
            </a:r>
            <a:r>
              <a:rPr lang="en-US" sz="2200" dirty="0" err="1">
                <a:latin typeface="+mn-lt"/>
                <a:ea typeface="+mn-ea"/>
                <a:cs typeface="+mn-cs"/>
              </a:rPr>
              <a:t>vedude</a:t>
            </a:r>
            <a:r>
              <a:rPr lang="en-US" sz="2200" dirty="0">
                <a:latin typeface="+mn-lt"/>
                <a:ea typeface="+mn-ea"/>
                <a:cs typeface="+mn-cs"/>
              </a:rPr>
              <a:t> </a:t>
            </a:r>
            <a:r>
              <a:rPr lang="en-US" sz="2200" dirty="0" err="1">
                <a:latin typeface="+mn-lt"/>
                <a:ea typeface="+mn-ea"/>
                <a:cs typeface="+mn-cs"/>
              </a:rPr>
              <a:t>suhtes</a:t>
            </a:r>
            <a:r>
              <a:rPr lang="en-US" sz="2200" dirty="0">
                <a:latin typeface="+mn-lt"/>
                <a:ea typeface="+mn-ea"/>
                <a:cs typeface="+mn-cs"/>
              </a:rPr>
              <a:t>.</a:t>
            </a:r>
          </a:p>
          <a:p>
            <a:pPr>
              <a:spcBef>
                <a:spcPts val="600"/>
              </a:spcBef>
              <a:spcAft>
                <a:spcPts val="600"/>
              </a:spcAft>
            </a:pPr>
            <a:r>
              <a:rPr lang="en-US" sz="2200" u="sng" dirty="0" err="1">
                <a:latin typeface="+mn-lt"/>
                <a:ea typeface="+mn-ea"/>
                <a:cs typeface="+mn-cs"/>
              </a:rPr>
              <a:t>Kõik</a:t>
            </a:r>
            <a:r>
              <a:rPr lang="en-US" sz="2200" u="sng" dirty="0">
                <a:latin typeface="+mn-lt"/>
                <a:ea typeface="+mn-ea"/>
                <a:cs typeface="+mn-cs"/>
              </a:rPr>
              <a:t> </a:t>
            </a:r>
            <a:r>
              <a:rPr lang="en-US" sz="2200" u="sng" dirty="0" err="1">
                <a:latin typeface="+mn-lt"/>
                <a:ea typeface="+mn-ea"/>
                <a:cs typeface="+mn-cs"/>
              </a:rPr>
              <a:t>ELi-sisesed</a:t>
            </a:r>
            <a:r>
              <a:rPr lang="en-US" sz="2200" u="sng" dirty="0">
                <a:latin typeface="+mn-lt"/>
                <a:ea typeface="+mn-ea"/>
                <a:cs typeface="+mn-cs"/>
              </a:rPr>
              <a:t> </a:t>
            </a:r>
            <a:r>
              <a:rPr lang="en-US" sz="2200" u="sng" dirty="0" err="1">
                <a:latin typeface="+mn-lt"/>
                <a:ea typeface="+mn-ea"/>
                <a:cs typeface="+mn-cs"/>
              </a:rPr>
              <a:t>taaskasutatavate</a:t>
            </a:r>
            <a:r>
              <a:rPr lang="en-US" sz="2200" u="sng" dirty="0">
                <a:latin typeface="+mn-lt"/>
                <a:ea typeface="+mn-ea"/>
                <a:cs typeface="+mn-cs"/>
              </a:rPr>
              <a:t> </a:t>
            </a:r>
            <a:r>
              <a:rPr lang="en-US" sz="2200" u="sng" dirty="0" err="1">
                <a:latin typeface="+mn-lt"/>
                <a:ea typeface="+mn-ea"/>
                <a:cs typeface="+mn-cs"/>
              </a:rPr>
              <a:t>tavajäätmete</a:t>
            </a:r>
            <a:r>
              <a:rPr lang="en-US" sz="2200" u="sng" dirty="0">
                <a:latin typeface="+mn-lt"/>
                <a:ea typeface="+mn-ea"/>
                <a:cs typeface="+mn-cs"/>
              </a:rPr>
              <a:t> (EU3011) </a:t>
            </a:r>
            <a:r>
              <a:rPr lang="en-US" sz="2200" u="sng" dirty="0" err="1">
                <a:latin typeface="+mn-lt"/>
                <a:ea typeface="+mn-ea"/>
                <a:cs typeface="+mn-cs"/>
              </a:rPr>
              <a:t>saadetised</a:t>
            </a:r>
            <a:r>
              <a:rPr lang="en-US" sz="2200" u="sng" dirty="0">
                <a:latin typeface="+mn-lt"/>
                <a:ea typeface="+mn-ea"/>
                <a:cs typeface="+mn-cs"/>
              </a:rPr>
              <a:t> on </a:t>
            </a:r>
            <a:r>
              <a:rPr lang="en-US" sz="2200" u="sng" dirty="0" err="1">
                <a:latin typeface="+mn-lt"/>
                <a:ea typeface="+mn-ea"/>
                <a:cs typeface="+mn-cs"/>
              </a:rPr>
              <a:t>kõnealustest</a:t>
            </a:r>
            <a:r>
              <a:rPr lang="en-US" sz="2200" u="sng" dirty="0">
                <a:latin typeface="+mn-lt"/>
                <a:ea typeface="+mn-ea"/>
                <a:cs typeface="+mn-cs"/>
              </a:rPr>
              <a:t> </a:t>
            </a:r>
            <a:r>
              <a:rPr lang="en-US" sz="2200" u="sng" dirty="0" err="1">
                <a:latin typeface="+mn-lt"/>
                <a:ea typeface="+mn-ea"/>
                <a:cs typeface="+mn-cs"/>
              </a:rPr>
              <a:t>uutest</a:t>
            </a:r>
            <a:r>
              <a:rPr lang="en-US" sz="2200" u="sng" dirty="0">
                <a:latin typeface="+mn-lt"/>
                <a:ea typeface="+mn-ea"/>
                <a:cs typeface="+mn-cs"/>
              </a:rPr>
              <a:t> </a:t>
            </a:r>
            <a:r>
              <a:rPr lang="en-US" sz="2200" u="sng" dirty="0" err="1">
                <a:latin typeface="+mn-lt"/>
                <a:ea typeface="+mn-ea"/>
                <a:cs typeface="+mn-cs"/>
              </a:rPr>
              <a:t>kontrollidest</a:t>
            </a:r>
            <a:r>
              <a:rPr lang="en-US" sz="2200" u="sng" dirty="0">
                <a:latin typeface="+mn-lt"/>
                <a:ea typeface="+mn-ea"/>
                <a:cs typeface="+mn-cs"/>
              </a:rPr>
              <a:t> </a:t>
            </a:r>
            <a:r>
              <a:rPr lang="en-US" sz="2200" u="sng" dirty="0" err="1">
                <a:latin typeface="+mn-lt"/>
                <a:ea typeface="+mn-ea"/>
                <a:cs typeface="+mn-cs"/>
              </a:rPr>
              <a:t>vabastatud</a:t>
            </a:r>
            <a:r>
              <a:rPr lang="en-US" sz="2200" u="sng" dirty="0">
                <a:latin typeface="+mn-lt"/>
                <a:ea typeface="+mn-ea"/>
                <a:cs typeface="+mn-cs"/>
              </a:rPr>
              <a:t>. </a:t>
            </a:r>
            <a:r>
              <a:rPr lang="en-US" sz="2200" u="sng" dirty="0" err="1">
                <a:latin typeface="+mn-lt"/>
                <a:ea typeface="+mn-ea"/>
                <a:cs typeface="+mn-cs"/>
              </a:rPr>
              <a:t>Selliste</a:t>
            </a:r>
            <a:r>
              <a:rPr lang="en-US" sz="2200" u="sng" dirty="0">
                <a:latin typeface="+mn-lt"/>
                <a:ea typeface="+mn-ea"/>
                <a:cs typeface="+mn-cs"/>
              </a:rPr>
              <a:t> jäätmete </a:t>
            </a:r>
            <a:r>
              <a:rPr lang="en-US" sz="2200" u="sng" dirty="0" err="1">
                <a:latin typeface="+mn-lt"/>
                <a:ea typeface="+mn-ea"/>
                <a:cs typeface="+mn-cs"/>
              </a:rPr>
              <a:t>vedude</a:t>
            </a:r>
            <a:r>
              <a:rPr lang="en-US" sz="2200" u="sng" dirty="0">
                <a:latin typeface="+mn-lt"/>
                <a:ea typeface="+mn-ea"/>
                <a:cs typeface="+mn-cs"/>
              </a:rPr>
              <a:t> </a:t>
            </a:r>
            <a:r>
              <a:rPr lang="en-US" sz="2200" u="sng" dirty="0" err="1">
                <a:latin typeface="+mn-lt"/>
                <a:ea typeface="+mn-ea"/>
                <a:cs typeface="+mn-cs"/>
              </a:rPr>
              <a:t>suhtes</a:t>
            </a:r>
            <a:r>
              <a:rPr lang="en-US" sz="2200" u="sng" dirty="0">
                <a:latin typeface="+mn-lt"/>
                <a:ea typeface="+mn-ea"/>
                <a:cs typeface="+mn-cs"/>
              </a:rPr>
              <a:t> </a:t>
            </a:r>
            <a:r>
              <a:rPr lang="en-US" sz="2200" u="sng" dirty="0" err="1">
                <a:latin typeface="+mn-lt"/>
                <a:ea typeface="+mn-ea"/>
                <a:cs typeface="+mn-cs"/>
              </a:rPr>
              <a:t>kohaldatakse</a:t>
            </a:r>
            <a:r>
              <a:rPr lang="en-US" sz="2200" u="sng" dirty="0">
                <a:latin typeface="+mn-lt"/>
                <a:ea typeface="+mn-ea"/>
                <a:cs typeface="+mn-cs"/>
              </a:rPr>
              <a:t> </a:t>
            </a:r>
            <a:r>
              <a:rPr lang="en-US" sz="2200" u="sng" dirty="0" err="1">
                <a:latin typeface="+mn-lt"/>
                <a:ea typeface="+mn-ea"/>
                <a:cs typeface="+mn-cs"/>
              </a:rPr>
              <a:t>üldisi</a:t>
            </a:r>
            <a:r>
              <a:rPr lang="en-US" sz="2200" u="sng" dirty="0">
                <a:latin typeface="+mn-lt"/>
                <a:ea typeface="+mn-ea"/>
                <a:cs typeface="+mn-cs"/>
              </a:rPr>
              <a:t> </a:t>
            </a:r>
            <a:r>
              <a:rPr lang="en-US" sz="2200" u="sng" dirty="0" err="1">
                <a:latin typeface="+mn-lt"/>
                <a:ea typeface="+mn-ea"/>
                <a:cs typeface="+mn-cs"/>
              </a:rPr>
              <a:t>teavitamisnõudeid</a:t>
            </a:r>
            <a:r>
              <a:rPr lang="en-US" sz="2200" dirty="0">
                <a:latin typeface="+mn-lt"/>
                <a:ea typeface="+mn-ea"/>
                <a:cs typeface="+mn-cs"/>
              </a:rPr>
              <a:t>.</a:t>
            </a:r>
          </a:p>
          <a:p>
            <a:pPr>
              <a:spcBef>
                <a:spcPts val="600"/>
              </a:spcBef>
              <a:spcAft>
                <a:spcPts val="600"/>
              </a:spcAft>
            </a:pPr>
            <a:r>
              <a:rPr lang="en-US" sz="2200" dirty="0" err="1">
                <a:latin typeface="+mn-lt"/>
                <a:ea typeface="+mn-ea"/>
                <a:cs typeface="+mn-cs"/>
              </a:rPr>
              <a:t>Ohtlike</a:t>
            </a:r>
            <a:r>
              <a:rPr lang="en-US" sz="2200" dirty="0">
                <a:latin typeface="+mn-lt"/>
                <a:ea typeface="+mn-ea"/>
                <a:cs typeface="+mn-cs"/>
              </a:rPr>
              <a:t> </a:t>
            </a:r>
            <a:r>
              <a:rPr lang="en-US" sz="2200" dirty="0" err="1">
                <a:latin typeface="+mn-lt"/>
                <a:ea typeface="+mn-ea"/>
                <a:cs typeface="+mn-cs"/>
              </a:rPr>
              <a:t>plastijäätmete</a:t>
            </a:r>
            <a:r>
              <a:rPr lang="en-US" sz="2200" dirty="0">
                <a:latin typeface="+mn-lt"/>
                <a:ea typeface="+mn-ea"/>
                <a:cs typeface="+mn-cs"/>
              </a:rPr>
              <a:t> </a:t>
            </a:r>
            <a:r>
              <a:rPr lang="en-US" sz="2200" dirty="0" err="1">
                <a:latin typeface="+mn-lt"/>
                <a:ea typeface="+mn-ea"/>
                <a:cs typeface="+mn-cs"/>
              </a:rPr>
              <a:t>uued</a:t>
            </a:r>
            <a:r>
              <a:rPr lang="en-US" sz="2200" dirty="0">
                <a:latin typeface="+mn-lt"/>
                <a:ea typeface="+mn-ea"/>
                <a:cs typeface="+mn-cs"/>
              </a:rPr>
              <a:t> </a:t>
            </a:r>
            <a:r>
              <a:rPr lang="en-US" sz="2200" dirty="0" err="1">
                <a:latin typeface="+mn-lt"/>
                <a:ea typeface="+mn-ea"/>
                <a:cs typeface="+mn-cs"/>
              </a:rPr>
              <a:t>kirjed</a:t>
            </a:r>
            <a:r>
              <a:rPr lang="en-US" sz="2200" dirty="0">
                <a:latin typeface="+mn-lt"/>
                <a:ea typeface="+mn-ea"/>
                <a:cs typeface="+mn-cs"/>
              </a:rPr>
              <a:t> EU3011 ja EU48 </a:t>
            </a:r>
            <a:r>
              <a:rPr lang="en-US" sz="2200" dirty="0" err="1">
                <a:latin typeface="+mn-lt"/>
                <a:ea typeface="+mn-ea"/>
                <a:cs typeface="+mn-cs"/>
              </a:rPr>
              <a:t>põhinevad</a:t>
            </a:r>
            <a:r>
              <a:rPr lang="en-US" sz="2200" dirty="0">
                <a:latin typeface="+mn-lt"/>
                <a:ea typeface="+mn-ea"/>
                <a:cs typeface="+mn-cs"/>
              </a:rPr>
              <a:t> </a:t>
            </a:r>
            <a:r>
              <a:rPr lang="en-US" sz="2200" dirty="0" err="1">
                <a:latin typeface="+mn-lt"/>
                <a:ea typeface="+mn-ea"/>
                <a:cs typeface="+mn-cs"/>
              </a:rPr>
              <a:t>suures</a:t>
            </a:r>
            <a:r>
              <a:rPr lang="en-US" sz="2200" dirty="0">
                <a:latin typeface="+mn-lt"/>
                <a:ea typeface="+mn-ea"/>
                <a:cs typeface="+mn-cs"/>
              </a:rPr>
              <a:t> </a:t>
            </a:r>
            <a:r>
              <a:rPr lang="en-US" sz="2200" dirty="0" err="1">
                <a:latin typeface="+mn-lt"/>
                <a:ea typeface="+mn-ea"/>
                <a:cs typeface="+mn-cs"/>
              </a:rPr>
              <a:t>osas</a:t>
            </a:r>
            <a:r>
              <a:rPr lang="en-US" sz="2200" dirty="0">
                <a:latin typeface="+mn-lt"/>
                <a:ea typeface="+mn-ea"/>
                <a:cs typeface="+mn-cs"/>
              </a:rPr>
              <a:t> </a:t>
            </a:r>
            <a:r>
              <a:rPr lang="en-US" sz="2200" dirty="0" err="1">
                <a:latin typeface="+mn-lt"/>
                <a:ea typeface="+mn-ea"/>
                <a:cs typeface="+mn-cs"/>
              </a:rPr>
              <a:t>Baseli</a:t>
            </a:r>
            <a:r>
              <a:rPr lang="en-US" sz="2200" dirty="0">
                <a:latin typeface="+mn-lt"/>
                <a:ea typeface="+mn-ea"/>
                <a:cs typeface="+mn-cs"/>
              </a:rPr>
              <a:t> </a:t>
            </a:r>
            <a:r>
              <a:rPr lang="en-US" sz="2200" dirty="0" err="1">
                <a:latin typeface="+mn-lt"/>
                <a:ea typeface="+mn-ea"/>
                <a:cs typeface="+mn-cs"/>
              </a:rPr>
              <a:t>konventsioonis</a:t>
            </a:r>
            <a:r>
              <a:rPr lang="en-US" sz="2200" dirty="0">
                <a:latin typeface="+mn-lt"/>
                <a:ea typeface="+mn-ea"/>
                <a:cs typeface="+mn-cs"/>
              </a:rPr>
              <a:t> </a:t>
            </a:r>
            <a:r>
              <a:rPr lang="en-US" sz="2200" dirty="0" err="1">
                <a:latin typeface="+mn-lt"/>
                <a:ea typeface="+mn-ea"/>
                <a:cs typeface="+mn-cs"/>
              </a:rPr>
              <a:t>kokkulepitud</a:t>
            </a:r>
            <a:r>
              <a:rPr lang="en-US" sz="2200" dirty="0">
                <a:latin typeface="+mn-lt"/>
                <a:ea typeface="+mn-ea"/>
                <a:cs typeface="+mn-cs"/>
              </a:rPr>
              <a:t> </a:t>
            </a:r>
            <a:r>
              <a:rPr lang="en-US" sz="2200" dirty="0" err="1">
                <a:latin typeface="+mn-lt"/>
                <a:ea typeface="+mn-ea"/>
                <a:cs typeface="+mn-cs"/>
              </a:rPr>
              <a:t>kirjetel</a:t>
            </a:r>
            <a:r>
              <a:rPr lang="en-US" sz="2200" dirty="0">
                <a:latin typeface="+mn-lt"/>
                <a:ea typeface="+mn-ea"/>
                <a:cs typeface="+mn-cs"/>
              </a:rPr>
              <a:t>, </a:t>
            </a:r>
            <a:r>
              <a:rPr lang="en-US" sz="2200" dirty="0" err="1">
                <a:latin typeface="+mn-lt"/>
                <a:ea typeface="+mn-ea"/>
                <a:cs typeface="+mn-cs"/>
              </a:rPr>
              <a:t>kuid</a:t>
            </a:r>
            <a:r>
              <a:rPr lang="en-US" sz="2200" dirty="0">
                <a:latin typeface="+mn-lt"/>
                <a:ea typeface="+mn-ea"/>
                <a:cs typeface="+mn-cs"/>
              </a:rPr>
              <a:t> </a:t>
            </a:r>
            <a:r>
              <a:rPr lang="en-US" sz="2200" dirty="0" err="1">
                <a:latin typeface="+mn-lt"/>
                <a:ea typeface="+mn-ea"/>
                <a:cs typeface="+mn-cs"/>
              </a:rPr>
              <a:t>sisaldavad</a:t>
            </a:r>
            <a:r>
              <a:rPr lang="en-US" sz="2200" dirty="0">
                <a:latin typeface="+mn-lt"/>
                <a:ea typeface="+mn-ea"/>
                <a:cs typeface="+mn-cs"/>
              </a:rPr>
              <a:t> </a:t>
            </a:r>
            <a:r>
              <a:rPr lang="en-US" sz="2200" dirty="0" err="1">
                <a:latin typeface="+mn-lt"/>
                <a:ea typeface="+mn-ea"/>
                <a:cs typeface="+mn-cs"/>
              </a:rPr>
              <a:t>mõningaid</a:t>
            </a:r>
            <a:r>
              <a:rPr lang="en-US" sz="2200" dirty="0">
                <a:latin typeface="+mn-lt"/>
                <a:ea typeface="+mn-ea"/>
                <a:cs typeface="+mn-cs"/>
              </a:rPr>
              <a:t> </a:t>
            </a:r>
            <a:r>
              <a:rPr lang="en-US" sz="2200" dirty="0" err="1">
                <a:latin typeface="+mn-lt"/>
                <a:ea typeface="+mn-ea"/>
                <a:cs typeface="+mn-cs"/>
              </a:rPr>
              <a:t>erinevusi</a:t>
            </a:r>
            <a:r>
              <a:rPr lang="en-US" sz="2200" dirty="0">
                <a:latin typeface="+mn-lt"/>
                <a:ea typeface="+mn-ea"/>
                <a:cs typeface="+mn-cs"/>
              </a:rPr>
              <a:t>.</a:t>
            </a:r>
            <a:endParaRPr lang="en-US" sz="2200" dirty="0">
              <a:effectLst/>
              <a:latin typeface="+mn-lt"/>
              <a:ea typeface="+mn-ea"/>
              <a:cs typeface="+mn-cs"/>
            </a:endParaRPr>
          </a:p>
        </p:txBody>
      </p:sp>
    </p:spTree>
    <p:extLst>
      <p:ext uri="{BB962C8B-B14F-4D97-AF65-F5344CB8AC3E}">
        <p14:creationId xmlns:p14="http://schemas.microsoft.com/office/powerpoint/2010/main" val="2423445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C27BDA-2125-A3A8-A9DC-93BBC2C45DC9}"/>
            </a:ext>
          </a:extLst>
        </p:cNvPr>
        <p:cNvGrpSpPr/>
        <p:nvPr/>
      </p:nvGrpSpPr>
      <p:grpSpPr>
        <a:xfrm>
          <a:off x="0" y="0"/>
          <a:ext cx="0" cy="0"/>
          <a:chOff x="0" y="0"/>
          <a:chExt cx="0" cy="0"/>
        </a:xfrm>
      </p:grpSpPr>
      <p:sp useBgFill="1">
        <p:nvSpPr>
          <p:cNvPr id="1078" name="Rectangle 107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20AAB22-1FF7-2F50-24BD-6F3B41DCD140}"/>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5400" kern="1200">
                <a:solidFill>
                  <a:schemeClr val="tx1"/>
                </a:solidFill>
                <a:latin typeface="+mj-lt"/>
                <a:ea typeface="+mj-ea"/>
                <a:cs typeface="+mj-cs"/>
              </a:rPr>
              <a:t>Plastijäätmete eksport EL-ist </a:t>
            </a:r>
          </a:p>
        </p:txBody>
      </p:sp>
      <p:sp>
        <p:nvSpPr>
          <p:cNvPr id="108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EED87EF-6050-2A34-38AA-F7ED3DB6DB6D}"/>
              </a:ext>
            </a:extLst>
          </p:cNvPr>
          <p:cNvSpPr>
            <a:spLocks noGrp="1"/>
          </p:cNvSpPr>
          <p:nvPr>
            <p:ph sz="half" idx="1"/>
          </p:nvPr>
        </p:nvSpPr>
        <p:spPr>
          <a:xfrm>
            <a:off x="838200" y="1929384"/>
            <a:ext cx="10515600" cy="4251960"/>
          </a:xfrm>
        </p:spPr>
        <p:txBody>
          <a:bodyPr vert="horz" lIns="91440" tIns="45720" rIns="91440" bIns="45720" rtlCol="0">
            <a:normAutofit/>
          </a:bodyPr>
          <a:lstStyle/>
          <a:p>
            <a:pPr>
              <a:spcBef>
                <a:spcPts val="600"/>
              </a:spcBef>
              <a:spcAft>
                <a:spcPts val="600"/>
              </a:spcAft>
            </a:pPr>
            <a:r>
              <a:rPr lang="en-US" sz="1700" dirty="0" err="1">
                <a:effectLst/>
                <a:latin typeface="+mn-lt"/>
                <a:ea typeface="+mn-ea"/>
                <a:cs typeface="+mn-cs"/>
              </a:rPr>
              <a:t>Plastijäätmete</a:t>
            </a:r>
            <a:r>
              <a:rPr lang="en-US" sz="1700" dirty="0">
                <a:effectLst/>
                <a:latin typeface="+mn-lt"/>
                <a:ea typeface="+mn-ea"/>
                <a:cs typeface="+mn-cs"/>
              </a:rPr>
              <a:t> </a:t>
            </a:r>
            <a:r>
              <a:rPr lang="en-US" sz="1700" dirty="0" err="1">
                <a:effectLst/>
                <a:latin typeface="+mn-lt"/>
                <a:ea typeface="+mn-ea"/>
                <a:cs typeface="+mn-cs"/>
              </a:rPr>
              <a:t>ekspordil</a:t>
            </a:r>
            <a:r>
              <a:rPr lang="en-US" sz="1700" dirty="0">
                <a:effectLst/>
                <a:latin typeface="+mn-lt"/>
                <a:ea typeface="+mn-ea"/>
                <a:cs typeface="+mn-cs"/>
              </a:rPr>
              <a:t> </a:t>
            </a:r>
            <a:r>
              <a:rPr lang="en-US" sz="1700" dirty="0" err="1">
                <a:effectLst/>
                <a:latin typeface="+mn-lt"/>
                <a:ea typeface="+mn-ea"/>
                <a:cs typeface="+mn-cs"/>
              </a:rPr>
              <a:t>kohalda</a:t>
            </a:r>
            <a:r>
              <a:rPr lang="en-US" sz="1700" dirty="0" err="1">
                <a:latin typeface="+mn-lt"/>
                <a:ea typeface="+mn-ea"/>
                <a:cs typeface="+mn-cs"/>
              </a:rPr>
              <a:t>takse</a:t>
            </a:r>
            <a:r>
              <a:rPr lang="en-US" sz="1700" dirty="0">
                <a:latin typeface="+mn-lt"/>
                <a:ea typeface="+mn-ea"/>
                <a:cs typeface="+mn-cs"/>
              </a:rPr>
              <a:t> </a:t>
            </a:r>
            <a:r>
              <a:rPr lang="en-US" sz="1700" dirty="0" err="1">
                <a:latin typeface="+mn-lt"/>
                <a:ea typeface="+mn-ea"/>
                <a:cs typeface="+mn-cs"/>
              </a:rPr>
              <a:t>eelneva</a:t>
            </a:r>
            <a:r>
              <a:rPr lang="en-US" sz="1700" dirty="0">
                <a:latin typeface="+mn-lt"/>
                <a:ea typeface="+mn-ea"/>
                <a:cs typeface="+mn-cs"/>
              </a:rPr>
              <a:t> </a:t>
            </a:r>
            <a:r>
              <a:rPr lang="en-US" sz="1700" dirty="0" err="1">
                <a:latin typeface="+mn-lt"/>
                <a:ea typeface="+mn-ea"/>
                <a:cs typeface="+mn-cs"/>
              </a:rPr>
              <a:t>nõusoleku</a:t>
            </a:r>
            <a:r>
              <a:rPr lang="en-US" sz="1700" dirty="0">
                <a:latin typeface="+mn-lt"/>
                <a:ea typeface="+mn-ea"/>
                <a:cs typeface="+mn-cs"/>
              </a:rPr>
              <a:t> </a:t>
            </a:r>
            <a:r>
              <a:rPr lang="en-US" sz="1700" dirty="0" err="1">
                <a:latin typeface="+mn-lt"/>
                <a:ea typeface="+mn-ea"/>
                <a:cs typeface="+mn-cs"/>
              </a:rPr>
              <a:t>andmise</a:t>
            </a:r>
            <a:r>
              <a:rPr lang="en-US" sz="1700" dirty="0">
                <a:latin typeface="+mn-lt"/>
                <a:ea typeface="+mn-ea"/>
                <a:cs typeface="+mn-cs"/>
              </a:rPr>
              <a:t> </a:t>
            </a:r>
            <a:r>
              <a:rPr lang="en-US" sz="1700" dirty="0" err="1">
                <a:latin typeface="+mn-lt"/>
                <a:ea typeface="+mn-ea"/>
                <a:cs typeface="+mn-cs"/>
              </a:rPr>
              <a:t>menetlust</a:t>
            </a:r>
            <a:r>
              <a:rPr lang="en-US" sz="1700" dirty="0">
                <a:latin typeface="+mn-lt"/>
                <a:ea typeface="+mn-ea"/>
                <a:cs typeface="+mn-cs"/>
              </a:rPr>
              <a:t> (PRIOR Informed Consent Procedure (PIC))</a:t>
            </a:r>
          </a:p>
          <a:p>
            <a:pPr>
              <a:spcBef>
                <a:spcPts val="600"/>
              </a:spcBef>
              <a:spcAft>
                <a:spcPts val="600"/>
              </a:spcAft>
            </a:pPr>
            <a:r>
              <a:rPr lang="en-US" sz="1700" dirty="0" err="1">
                <a:effectLst/>
                <a:latin typeface="+mn-lt"/>
                <a:ea typeface="+mn-ea"/>
                <a:cs typeface="+mn-cs"/>
              </a:rPr>
              <a:t>Uued</a:t>
            </a:r>
            <a:r>
              <a:rPr lang="en-US" sz="1700" dirty="0">
                <a:effectLst/>
                <a:latin typeface="+mn-lt"/>
                <a:ea typeface="+mn-ea"/>
                <a:cs typeface="+mn-cs"/>
              </a:rPr>
              <a:t> </a:t>
            </a:r>
            <a:r>
              <a:rPr lang="en-US" sz="1700" dirty="0" err="1">
                <a:effectLst/>
                <a:latin typeface="+mn-lt"/>
                <a:ea typeface="+mn-ea"/>
                <a:cs typeface="+mn-cs"/>
              </a:rPr>
              <a:t>kanded</a:t>
            </a:r>
            <a:r>
              <a:rPr lang="en-US" sz="1700" dirty="0">
                <a:effectLst/>
                <a:latin typeface="+mn-lt"/>
                <a:ea typeface="+mn-ea"/>
                <a:cs typeface="+mn-cs"/>
              </a:rPr>
              <a:t> (Y48, A3210 ja B3011) on </a:t>
            </a:r>
            <a:r>
              <a:rPr lang="en-US" sz="1700" dirty="0" err="1">
                <a:effectLst/>
                <a:latin typeface="+mn-lt"/>
                <a:ea typeface="+mn-ea"/>
                <a:cs typeface="+mn-cs"/>
              </a:rPr>
              <a:t>rakendatud</a:t>
            </a:r>
            <a:r>
              <a:rPr lang="en-US" sz="1700" dirty="0">
                <a:effectLst/>
                <a:latin typeface="+mn-lt"/>
                <a:ea typeface="+mn-ea"/>
                <a:cs typeface="+mn-cs"/>
              </a:rPr>
              <a:t> </a:t>
            </a:r>
            <a:r>
              <a:rPr lang="en-US" sz="1700" dirty="0" err="1">
                <a:effectLst/>
                <a:latin typeface="+mn-lt"/>
                <a:ea typeface="+mn-ea"/>
                <a:cs typeface="+mn-cs"/>
              </a:rPr>
              <a:t>ELi</a:t>
            </a:r>
            <a:r>
              <a:rPr lang="en-US" sz="1700" dirty="0">
                <a:effectLst/>
                <a:latin typeface="+mn-lt"/>
                <a:ea typeface="+mn-ea"/>
                <a:cs typeface="+mn-cs"/>
              </a:rPr>
              <a:t> </a:t>
            </a:r>
            <a:r>
              <a:rPr lang="en-US" sz="1700" dirty="0" err="1">
                <a:effectLst/>
                <a:latin typeface="+mn-lt"/>
                <a:ea typeface="+mn-ea"/>
                <a:cs typeface="+mn-cs"/>
              </a:rPr>
              <a:t>jäätmesaadetiste</a:t>
            </a:r>
            <a:r>
              <a:rPr lang="en-US" sz="1700" dirty="0">
                <a:effectLst/>
                <a:latin typeface="+mn-lt"/>
                <a:ea typeface="+mn-ea"/>
                <a:cs typeface="+mn-cs"/>
              </a:rPr>
              <a:t> </a:t>
            </a:r>
            <a:r>
              <a:rPr lang="en-US" sz="1700" dirty="0" err="1">
                <a:effectLst/>
                <a:latin typeface="+mn-lt"/>
                <a:ea typeface="+mn-ea"/>
                <a:cs typeface="+mn-cs"/>
              </a:rPr>
              <a:t>määruses</a:t>
            </a:r>
            <a:r>
              <a:rPr lang="en-US" sz="1700" dirty="0">
                <a:effectLst/>
                <a:latin typeface="+mn-lt"/>
                <a:ea typeface="+mn-ea"/>
                <a:cs typeface="+mn-cs"/>
              </a:rPr>
              <a:t> (EÜ) 1013/2006 </a:t>
            </a:r>
            <a:r>
              <a:rPr lang="en-US" sz="1700" dirty="0" err="1">
                <a:effectLst/>
                <a:latin typeface="+mn-lt"/>
                <a:ea typeface="+mn-ea"/>
                <a:cs typeface="+mn-cs"/>
              </a:rPr>
              <a:t>delegeeritud</a:t>
            </a:r>
            <a:r>
              <a:rPr lang="en-US" sz="1700" dirty="0">
                <a:effectLst/>
                <a:latin typeface="+mn-lt"/>
                <a:ea typeface="+mn-ea"/>
                <a:cs typeface="+mn-cs"/>
              </a:rPr>
              <a:t> </a:t>
            </a:r>
            <a:r>
              <a:rPr lang="en-US" sz="1700" dirty="0" err="1">
                <a:effectLst/>
                <a:latin typeface="+mn-lt"/>
                <a:ea typeface="+mn-ea"/>
                <a:cs typeface="+mn-cs"/>
              </a:rPr>
              <a:t>määruse</a:t>
            </a:r>
            <a:r>
              <a:rPr lang="en-US" sz="1700" dirty="0">
                <a:effectLst/>
                <a:latin typeface="+mn-lt"/>
                <a:ea typeface="+mn-ea"/>
                <a:cs typeface="+mn-cs"/>
              </a:rPr>
              <a:t> (EL) 2020/2174 </a:t>
            </a:r>
            <a:r>
              <a:rPr lang="en-US" sz="1700" dirty="0" err="1">
                <a:effectLst/>
                <a:latin typeface="+mn-lt"/>
                <a:ea typeface="+mn-ea"/>
                <a:cs typeface="+mn-cs"/>
              </a:rPr>
              <a:t>kaudu</a:t>
            </a:r>
            <a:r>
              <a:rPr lang="en-US" sz="1700" dirty="0">
                <a:effectLst/>
                <a:latin typeface="+mn-lt"/>
                <a:ea typeface="+mn-ea"/>
                <a:cs typeface="+mn-cs"/>
              </a:rPr>
              <a:t>. </a:t>
            </a:r>
            <a:r>
              <a:rPr lang="en-US" sz="1700" dirty="0" err="1">
                <a:effectLst/>
                <a:latin typeface="+mn-lt"/>
                <a:ea typeface="+mn-ea"/>
                <a:cs typeface="+mn-cs"/>
              </a:rPr>
              <a:t>Samuti</a:t>
            </a:r>
            <a:r>
              <a:rPr lang="en-US" sz="1700" dirty="0">
                <a:effectLst/>
                <a:latin typeface="+mn-lt"/>
                <a:ea typeface="+mn-ea"/>
                <a:cs typeface="+mn-cs"/>
              </a:rPr>
              <a:t> on </a:t>
            </a:r>
            <a:r>
              <a:rPr lang="en-US" sz="1700" dirty="0" err="1">
                <a:effectLst/>
                <a:latin typeface="+mn-lt"/>
                <a:ea typeface="+mn-ea"/>
                <a:cs typeface="+mn-cs"/>
              </a:rPr>
              <a:t>lisatud</a:t>
            </a:r>
            <a:r>
              <a:rPr lang="en-US" sz="1700" dirty="0">
                <a:effectLst/>
                <a:latin typeface="+mn-lt"/>
                <a:ea typeface="+mn-ea"/>
                <a:cs typeface="+mn-cs"/>
              </a:rPr>
              <a:t> </a:t>
            </a:r>
            <a:r>
              <a:rPr lang="en-US" sz="1700" dirty="0" err="1">
                <a:effectLst/>
                <a:latin typeface="+mn-lt"/>
                <a:ea typeface="+mn-ea"/>
                <a:cs typeface="+mn-cs"/>
              </a:rPr>
              <a:t>uued</a:t>
            </a:r>
            <a:r>
              <a:rPr lang="en-US" sz="1700" dirty="0">
                <a:effectLst/>
                <a:latin typeface="+mn-lt"/>
                <a:ea typeface="+mn-ea"/>
                <a:cs typeface="+mn-cs"/>
              </a:rPr>
              <a:t> </a:t>
            </a:r>
            <a:r>
              <a:rPr lang="en-US" sz="1700" dirty="0" err="1">
                <a:effectLst/>
                <a:latin typeface="+mn-lt"/>
                <a:ea typeface="+mn-ea"/>
                <a:cs typeface="+mn-cs"/>
              </a:rPr>
              <a:t>kanded</a:t>
            </a:r>
            <a:r>
              <a:rPr lang="en-US" sz="1700" dirty="0">
                <a:effectLst/>
                <a:latin typeface="+mn-lt"/>
                <a:ea typeface="+mn-ea"/>
                <a:cs typeface="+mn-cs"/>
              </a:rPr>
              <a:t> OECD (AC300) ja </a:t>
            </a:r>
            <a:r>
              <a:rPr lang="en-US" sz="1700" dirty="0" err="1">
                <a:effectLst/>
                <a:latin typeface="+mn-lt"/>
                <a:ea typeface="+mn-ea"/>
                <a:cs typeface="+mn-cs"/>
              </a:rPr>
              <a:t>ELi</a:t>
            </a:r>
            <a:r>
              <a:rPr lang="en-US" sz="1700" dirty="0">
                <a:effectLst/>
                <a:latin typeface="+mn-lt"/>
                <a:ea typeface="+mn-ea"/>
                <a:cs typeface="+mn-cs"/>
              </a:rPr>
              <a:t> (EU48 ja EU3011) </a:t>
            </a:r>
            <a:r>
              <a:rPr lang="en-US" sz="1700" dirty="0" err="1">
                <a:effectLst/>
                <a:latin typeface="+mn-lt"/>
                <a:ea typeface="+mn-ea"/>
                <a:cs typeface="+mn-cs"/>
              </a:rPr>
              <a:t>piires</a:t>
            </a:r>
            <a:r>
              <a:rPr lang="en-US" sz="1700" dirty="0">
                <a:effectLst/>
                <a:latin typeface="+mn-lt"/>
                <a:ea typeface="+mn-ea"/>
                <a:cs typeface="+mn-cs"/>
              </a:rPr>
              <a:t> </a:t>
            </a:r>
            <a:r>
              <a:rPr lang="en-US" sz="1700" dirty="0" err="1">
                <a:effectLst/>
                <a:latin typeface="+mn-lt"/>
                <a:ea typeface="+mn-ea"/>
                <a:cs typeface="+mn-cs"/>
              </a:rPr>
              <a:t>toimuvate</a:t>
            </a:r>
            <a:r>
              <a:rPr lang="en-US" sz="1700" dirty="0">
                <a:effectLst/>
                <a:latin typeface="+mn-lt"/>
                <a:ea typeface="+mn-ea"/>
                <a:cs typeface="+mn-cs"/>
              </a:rPr>
              <a:t> </a:t>
            </a:r>
            <a:r>
              <a:rPr lang="en-US" sz="1700" dirty="0" err="1">
                <a:effectLst/>
                <a:latin typeface="+mn-lt"/>
                <a:ea typeface="+mn-ea"/>
                <a:cs typeface="+mn-cs"/>
              </a:rPr>
              <a:t>vedude</a:t>
            </a:r>
            <a:r>
              <a:rPr lang="en-US" sz="1700" dirty="0">
                <a:effectLst/>
                <a:latin typeface="+mn-lt"/>
                <a:ea typeface="+mn-ea"/>
                <a:cs typeface="+mn-cs"/>
              </a:rPr>
              <a:t> kohta. (01.01.2021)</a:t>
            </a:r>
          </a:p>
          <a:p>
            <a:pPr>
              <a:spcBef>
                <a:spcPts val="600"/>
              </a:spcBef>
              <a:spcAft>
                <a:spcPts val="600"/>
              </a:spcAft>
            </a:pPr>
            <a:r>
              <a:rPr lang="en-US" sz="1700" dirty="0" err="1">
                <a:effectLst/>
                <a:latin typeface="+mn-lt"/>
                <a:ea typeface="+mn-ea"/>
                <a:cs typeface="+mn-cs"/>
              </a:rPr>
              <a:t>Uues</a:t>
            </a:r>
            <a:r>
              <a:rPr lang="en-US" sz="1700" dirty="0">
                <a:effectLst/>
                <a:latin typeface="+mn-lt"/>
                <a:ea typeface="+mn-ea"/>
                <a:cs typeface="+mn-cs"/>
              </a:rPr>
              <a:t> </a:t>
            </a:r>
            <a:r>
              <a:rPr lang="en-US" sz="1700" dirty="0" err="1">
                <a:effectLst/>
                <a:latin typeface="+mn-lt"/>
                <a:ea typeface="+mn-ea"/>
                <a:cs typeface="+mn-cs"/>
              </a:rPr>
              <a:t>jäätmesaadetiste</a:t>
            </a:r>
            <a:r>
              <a:rPr lang="en-US" sz="1700" dirty="0">
                <a:effectLst/>
                <a:latin typeface="+mn-lt"/>
                <a:ea typeface="+mn-ea"/>
                <a:cs typeface="+mn-cs"/>
              </a:rPr>
              <a:t> </a:t>
            </a:r>
            <a:r>
              <a:rPr lang="en-US" sz="1700" dirty="0" err="1">
                <a:effectLst/>
                <a:latin typeface="+mn-lt"/>
                <a:ea typeface="+mn-ea"/>
                <a:cs typeface="+mn-cs"/>
              </a:rPr>
              <a:t>määruses</a:t>
            </a:r>
            <a:r>
              <a:rPr lang="en-US" sz="1700" dirty="0">
                <a:effectLst/>
                <a:latin typeface="+mn-lt"/>
                <a:ea typeface="+mn-ea"/>
                <a:cs typeface="+mn-cs"/>
              </a:rPr>
              <a:t> (EL) 2024/1157 on </a:t>
            </a:r>
            <a:r>
              <a:rPr lang="en-US" sz="1700" dirty="0" err="1">
                <a:effectLst/>
                <a:latin typeface="+mn-lt"/>
                <a:ea typeface="+mn-ea"/>
                <a:cs typeface="+mn-cs"/>
              </a:rPr>
              <a:t>plastijäätmete</a:t>
            </a:r>
            <a:r>
              <a:rPr lang="en-US" sz="1700" dirty="0">
                <a:effectLst/>
                <a:latin typeface="+mn-lt"/>
                <a:ea typeface="+mn-ea"/>
                <a:cs typeface="+mn-cs"/>
              </a:rPr>
              <a:t> </a:t>
            </a:r>
            <a:r>
              <a:rPr lang="en-US" sz="1700" dirty="0" err="1">
                <a:effectLst/>
                <a:latin typeface="+mn-lt"/>
                <a:ea typeface="+mn-ea"/>
                <a:cs typeface="+mn-cs"/>
              </a:rPr>
              <a:t>ekspordi</a:t>
            </a:r>
            <a:r>
              <a:rPr lang="en-US" sz="1700" dirty="0">
                <a:effectLst/>
                <a:latin typeface="+mn-lt"/>
                <a:ea typeface="+mn-ea"/>
                <a:cs typeface="+mn-cs"/>
              </a:rPr>
              <a:t> </a:t>
            </a:r>
            <a:r>
              <a:rPr lang="en-US" sz="1700" dirty="0" err="1">
                <a:effectLst/>
                <a:latin typeface="+mn-lt"/>
                <a:ea typeface="+mn-ea"/>
                <a:cs typeface="+mn-cs"/>
              </a:rPr>
              <a:t>eeskirju</a:t>
            </a:r>
            <a:r>
              <a:rPr lang="en-US" sz="1700" dirty="0">
                <a:effectLst/>
                <a:latin typeface="+mn-lt"/>
                <a:ea typeface="+mn-ea"/>
                <a:cs typeface="+mn-cs"/>
              </a:rPr>
              <a:t> </a:t>
            </a:r>
            <a:r>
              <a:rPr lang="en-US" sz="1700" dirty="0" err="1">
                <a:effectLst/>
                <a:latin typeface="+mn-lt"/>
                <a:ea typeface="+mn-ea"/>
                <a:cs typeface="+mn-cs"/>
              </a:rPr>
              <a:t>veelgi</a:t>
            </a:r>
            <a:r>
              <a:rPr lang="en-US" sz="1700" dirty="0">
                <a:effectLst/>
                <a:latin typeface="+mn-lt"/>
                <a:ea typeface="+mn-ea"/>
                <a:cs typeface="+mn-cs"/>
              </a:rPr>
              <a:t> </a:t>
            </a:r>
            <a:r>
              <a:rPr lang="en-US" sz="1700" dirty="0" err="1">
                <a:effectLst/>
                <a:latin typeface="+mn-lt"/>
                <a:ea typeface="+mn-ea"/>
                <a:cs typeface="+mn-cs"/>
              </a:rPr>
              <a:t>karmistatud</a:t>
            </a:r>
            <a:r>
              <a:rPr lang="en-US" sz="1700" dirty="0">
                <a:effectLst/>
                <a:latin typeface="+mn-lt"/>
                <a:ea typeface="+mn-ea"/>
                <a:cs typeface="+mn-cs"/>
              </a:rPr>
              <a:t>, </a:t>
            </a:r>
            <a:r>
              <a:rPr lang="en-US" sz="1700" dirty="0" err="1">
                <a:effectLst/>
                <a:latin typeface="+mn-lt"/>
                <a:ea typeface="+mn-ea"/>
                <a:cs typeface="+mn-cs"/>
              </a:rPr>
              <a:t>sealhulgas</a:t>
            </a:r>
            <a:r>
              <a:rPr lang="en-US" sz="1700" dirty="0">
                <a:effectLst/>
                <a:latin typeface="+mn-lt"/>
                <a:ea typeface="+mn-ea"/>
                <a:cs typeface="+mn-cs"/>
              </a:rPr>
              <a:t> on alates </a:t>
            </a:r>
            <a:r>
              <a:rPr lang="en-US" sz="1700" u="sng" dirty="0">
                <a:effectLst/>
                <a:latin typeface="+mn-lt"/>
                <a:ea typeface="+mn-ea"/>
                <a:cs typeface="+mn-cs"/>
              </a:rPr>
              <a:t>21. </a:t>
            </a:r>
            <a:r>
              <a:rPr lang="en-US" sz="1700" u="sng" dirty="0" err="1">
                <a:effectLst/>
                <a:latin typeface="+mn-lt"/>
                <a:ea typeface="+mn-ea"/>
                <a:cs typeface="+mn-cs"/>
              </a:rPr>
              <a:t>novembrist</a:t>
            </a:r>
            <a:r>
              <a:rPr lang="en-US" sz="1700" u="sng" dirty="0">
                <a:effectLst/>
                <a:latin typeface="+mn-lt"/>
                <a:ea typeface="+mn-ea"/>
                <a:cs typeface="+mn-cs"/>
              </a:rPr>
              <a:t> 2026 </a:t>
            </a:r>
            <a:r>
              <a:rPr lang="en-US" sz="1700" u="sng" dirty="0" err="1">
                <a:effectLst/>
                <a:latin typeface="+mn-lt"/>
                <a:ea typeface="+mn-ea"/>
                <a:cs typeface="+mn-cs"/>
              </a:rPr>
              <a:t>keelatud</a:t>
            </a:r>
            <a:r>
              <a:rPr lang="en-US" sz="1700" u="sng" dirty="0">
                <a:effectLst/>
                <a:latin typeface="+mn-lt"/>
                <a:ea typeface="+mn-ea"/>
                <a:cs typeface="+mn-cs"/>
              </a:rPr>
              <a:t> </a:t>
            </a:r>
            <a:r>
              <a:rPr lang="en-US" sz="1700" u="sng" dirty="0" err="1">
                <a:latin typeface="+mn-lt"/>
                <a:ea typeface="+mn-ea"/>
                <a:cs typeface="+mn-cs"/>
              </a:rPr>
              <a:t>plastijäätmete</a:t>
            </a:r>
            <a:r>
              <a:rPr lang="en-US" sz="1700" u="sng" dirty="0">
                <a:effectLst/>
                <a:latin typeface="+mn-lt"/>
                <a:ea typeface="+mn-ea"/>
                <a:cs typeface="+mn-cs"/>
              </a:rPr>
              <a:t> </a:t>
            </a:r>
            <a:r>
              <a:rPr lang="en-US" sz="1700" u="sng" dirty="0" err="1">
                <a:effectLst/>
                <a:latin typeface="+mn-lt"/>
                <a:ea typeface="+mn-ea"/>
                <a:cs typeface="+mn-cs"/>
              </a:rPr>
              <a:t>eksport</a:t>
            </a:r>
            <a:r>
              <a:rPr lang="en-US" sz="1700" u="sng" dirty="0">
                <a:effectLst/>
                <a:latin typeface="+mn-lt"/>
                <a:ea typeface="+mn-ea"/>
                <a:cs typeface="+mn-cs"/>
              </a:rPr>
              <a:t> </a:t>
            </a:r>
            <a:r>
              <a:rPr lang="en-US" sz="1700" u="sng" dirty="0" err="1">
                <a:effectLst/>
                <a:latin typeface="+mn-lt"/>
                <a:ea typeface="+mn-ea"/>
                <a:cs typeface="+mn-cs"/>
              </a:rPr>
              <a:t>OECDsse</a:t>
            </a:r>
            <a:r>
              <a:rPr lang="en-US" sz="1700" u="sng" dirty="0">
                <a:effectLst/>
                <a:latin typeface="+mn-lt"/>
                <a:ea typeface="+mn-ea"/>
                <a:cs typeface="+mn-cs"/>
              </a:rPr>
              <a:t> </a:t>
            </a:r>
            <a:r>
              <a:rPr lang="en-US" sz="1700" u="sng" dirty="0" err="1">
                <a:effectLst/>
                <a:latin typeface="+mn-lt"/>
                <a:ea typeface="+mn-ea"/>
                <a:cs typeface="+mn-cs"/>
              </a:rPr>
              <a:t>mittekuuluvatesse</a:t>
            </a:r>
            <a:r>
              <a:rPr lang="en-US" sz="1700" u="sng" dirty="0">
                <a:effectLst/>
                <a:latin typeface="+mn-lt"/>
                <a:ea typeface="+mn-ea"/>
                <a:cs typeface="+mn-cs"/>
              </a:rPr>
              <a:t> </a:t>
            </a:r>
            <a:r>
              <a:rPr lang="en-US" sz="1700" u="sng" dirty="0" err="1">
                <a:effectLst/>
                <a:latin typeface="+mn-lt"/>
                <a:ea typeface="+mn-ea"/>
                <a:cs typeface="+mn-cs"/>
              </a:rPr>
              <a:t>riikidesse</a:t>
            </a:r>
            <a:r>
              <a:rPr lang="en-US" sz="1700" u="sng" dirty="0">
                <a:effectLst/>
                <a:latin typeface="+mn-lt"/>
                <a:ea typeface="+mn-ea"/>
                <a:cs typeface="+mn-cs"/>
              </a:rPr>
              <a:t>. </a:t>
            </a:r>
            <a:r>
              <a:rPr lang="et-EE" sz="1700" u="sng" dirty="0">
                <a:effectLst/>
                <a:latin typeface="+mn-lt"/>
                <a:ea typeface="+mn-ea"/>
                <a:cs typeface="+mn-cs"/>
              </a:rPr>
              <a:t>(artikkel 39)</a:t>
            </a:r>
            <a:endParaRPr lang="en-US" sz="1700" u="sng" dirty="0">
              <a:effectLst/>
              <a:latin typeface="+mn-lt"/>
              <a:ea typeface="+mn-ea"/>
              <a:cs typeface="+mn-cs"/>
            </a:endParaRPr>
          </a:p>
          <a:p>
            <a:pPr>
              <a:spcBef>
                <a:spcPts val="600"/>
              </a:spcBef>
              <a:spcAft>
                <a:spcPts val="600"/>
              </a:spcAft>
            </a:pPr>
            <a:r>
              <a:rPr lang="en-US" sz="1700" i="1" dirty="0" err="1">
                <a:latin typeface="+mn-lt"/>
                <a:ea typeface="+mn-ea"/>
                <a:cs typeface="+mn-cs"/>
              </a:rPr>
              <a:t>Puhaste</a:t>
            </a:r>
            <a:r>
              <a:rPr lang="en-US" sz="1700" i="1" dirty="0">
                <a:latin typeface="+mn-lt"/>
                <a:ea typeface="+mn-ea"/>
                <a:cs typeface="+mn-cs"/>
              </a:rPr>
              <a:t>, </a:t>
            </a:r>
            <a:r>
              <a:rPr lang="en-US" sz="1700" i="1" dirty="0" err="1">
                <a:latin typeface="+mn-lt"/>
                <a:ea typeface="+mn-ea"/>
                <a:cs typeface="+mn-cs"/>
              </a:rPr>
              <a:t>mitteohtlike</a:t>
            </a:r>
            <a:r>
              <a:rPr lang="en-US" sz="1700" i="1" dirty="0">
                <a:latin typeface="+mn-lt"/>
                <a:ea typeface="+mn-ea"/>
                <a:cs typeface="+mn-cs"/>
              </a:rPr>
              <a:t> jäätmete (mis on </a:t>
            </a:r>
            <a:r>
              <a:rPr lang="en-US" sz="1700" i="1" dirty="0" err="1">
                <a:latin typeface="+mn-lt"/>
                <a:ea typeface="+mn-ea"/>
                <a:cs typeface="+mn-cs"/>
              </a:rPr>
              <a:t>mõeldud</a:t>
            </a:r>
            <a:r>
              <a:rPr lang="en-US" sz="1700" i="1" dirty="0">
                <a:latin typeface="+mn-lt"/>
                <a:ea typeface="+mn-ea"/>
                <a:cs typeface="+mn-cs"/>
              </a:rPr>
              <a:t> </a:t>
            </a:r>
            <a:r>
              <a:rPr lang="en-US" sz="1700" i="1" dirty="0" err="1">
                <a:latin typeface="+mn-lt"/>
                <a:ea typeface="+mn-ea"/>
                <a:cs typeface="+mn-cs"/>
              </a:rPr>
              <a:t>ringlussevõtuks</a:t>
            </a:r>
            <a:r>
              <a:rPr lang="en-US" sz="1700" i="1" dirty="0">
                <a:latin typeface="+mn-lt"/>
                <a:ea typeface="+mn-ea"/>
                <a:cs typeface="+mn-cs"/>
              </a:rPr>
              <a:t>) (</a:t>
            </a:r>
            <a:r>
              <a:rPr lang="en-US" sz="1700" i="1" u="sng" dirty="0">
                <a:latin typeface="+mn-lt"/>
                <a:ea typeface="+mn-ea"/>
                <a:cs typeface="+mn-cs"/>
              </a:rPr>
              <a:t>B3011) </a:t>
            </a:r>
            <a:r>
              <a:rPr lang="en-US" sz="1700" i="1" dirty="0" err="1">
                <a:latin typeface="+mn-lt"/>
                <a:ea typeface="+mn-ea"/>
                <a:cs typeface="+mn-cs"/>
              </a:rPr>
              <a:t>eksportimine</a:t>
            </a:r>
            <a:r>
              <a:rPr lang="en-US" sz="1700" i="1" dirty="0">
                <a:latin typeface="+mn-lt"/>
                <a:ea typeface="+mn-ea"/>
                <a:cs typeface="+mn-cs"/>
              </a:rPr>
              <a:t> </a:t>
            </a:r>
            <a:r>
              <a:rPr lang="en-US" sz="1700" i="1" dirty="0" err="1">
                <a:latin typeface="+mn-lt"/>
                <a:ea typeface="+mn-ea"/>
                <a:cs typeface="+mn-cs"/>
              </a:rPr>
              <a:t>EList</a:t>
            </a:r>
            <a:r>
              <a:rPr lang="en-US" sz="1700" i="1" dirty="0">
                <a:latin typeface="+mn-lt"/>
                <a:ea typeface="+mn-ea"/>
                <a:cs typeface="+mn-cs"/>
              </a:rPr>
              <a:t> OECD-</a:t>
            </a:r>
            <a:r>
              <a:rPr lang="en-US" sz="1700" i="1" dirty="0" err="1">
                <a:latin typeface="+mn-lt"/>
                <a:ea typeface="+mn-ea"/>
                <a:cs typeface="+mn-cs"/>
              </a:rPr>
              <a:t>välistesse</a:t>
            </a:r>
            <a:r>
              <a:rPr lang="en-US" sz="1700" i="1" dirty="0">
                <a:latin typeface="+mn-lt"/>
                <a:ea typeface="+mn-ea"/>
                <a:cs typeface="+mn-cs"/>
              </a:rPr>
              <a:t> </a:t>
            </a:r>
            <a:r>
              <a:rPr lang="en-US" sz="1700" i="1" dirty="0" err="1">
                <a:latin typeface="+mn-lt"/>
                <a:ea typeface="+mn-ea"/>
                <a:cs typeface="+mn-cs"/>
              </a:rPr>
              <a:t>riikidesse</a:t>
            </a:r>
            <a:r>
              <a:rPr lang="en-US" sz="1700" i="1" dirty="0">
                <a:latin typeface="+mn-lt"/>
                <a:ea typeface="+mn-ea"/>
                <a:cs typeface="+mn-cs"/>
              </a:rPr>
              <a:t> on </a:t>
            </a:r>
            <a:r>
              <a:rPr lang="en-US" sz="1700" i="1" dirty="0" err="1">
                <a:latin typeface="+mn-lt"/>
                <a:ea typeface="+mn-ea"/>
                <a:cs typeface="+mn-cs"/>
              </a:rPr>
              <a:t>lubatud</a:t>
            </a:r>
            <a:r>
              <a:rPr lang="en-US" sz="1700" i="1" dirty="0">
                <a:latin typeface="+mn-lt"/>
                <a:ea typeface="+mn-ea"/>
                <a:cs typeface="+mn-cs"/>
              </a:rPr>
              <a:t> </a:t>
            </a:r>
            <a:r>
              <a:rPr lang="en-US" sz="1700" i="1" dirty="0" err="1">
                <a:latin typeface="+mn-lt"/>
                <a:ea typeface="+mn-ea"/>
                <a:cs typeface="+mn-cs"/>
              </a:rPr>
              <a:t>ainult</a:t>
            </a:r>
            <a:r>
              <a:rPr lang="en-US" sz="1700" i="1" dirty="0">
                <a:latin typeface="+mn-lt"/>
                <a:ea typeface="+mn-ea"/>
                <a:cs typeface="+mn-cs"/>
              </a:rPr>
              <a:t> </a:t>
            </a:r>
            <a:r>
              <a:rPr lang="en-US" sz="1700" i="1" dirty="0" err="1">
                <a:latin typeface="+mn-lt"/>
                <a:ea typeface="+mn-ea"/>
                <a:cs typeface="+mn-cs"/>
              </a:rPr>
              <a:t>eritingimustel</a:t>
            </a:r>
            <a:r>
              <a:rPr lang="en-US" sz="1700" i="1" dirty="0">
                <a:latin typeface="+mn-lt"/>
                <a:ea typeface="+mn-ea"/>
                <a:cs typeface="+mn-cs"/>
              </a:rPr>
              <a:t>. </a:t>
            </a:r>
            <a:r>
              <a:rPr lang="en-US" sz="1700" i="1" dirty="0" err="1">
                <a:latin typeface="+mn-lt"/>
                <a:ea typeface="+mn-ea"/>
                <a:cs typeface="+mn-cs"/>
              </a:rPr>
              <a:t>Importiv</a:t>
            </a:r>
            <a:r>
              <a:rPr lang="en-US" sz="1700" i="1" dirty="0">
                <a:latin typeface="+mn-lt"/>
                <a:ea typeface="+mn-ea"/>
                <a:cs typeface="+mn-cs"/>
              </a:rPr>
              <a:t> </a:t>
            </a:r>
            <a:r>
              <a:rPr lang="en-US" sz="1700" i="1" dirty="0" err="1">
                <a:latin typeface="+mn-lt"/>
                <a:ea typeface="+mn-ea"/>
                <a:cs typeface="+mn-cs"/>
              </a:rPr>
              <a:t>riik</a:t>
            </a:r>
            <a:r>
              <a:rPr lang="en-US" sz="1700" i="1" dirty="0">
                <a:latin typeface="+mn-lt"/>
                <a:ea typeface="+mn-ea"/>
                <a:cs typeface="+mn-cs"/>
              </a:rPr>
              <a:t> </a:t>
            </a:r>
            <a:r>
              <a:rPr lang="en-US" sz="1700" i="1" dirty="0" err="1">
                <a:latin typeface="+mn-lt"/>
                <a:ea typeface="+mn-ea"/>
                <a:cs typeface="+mn-cs"/>
              </a:rPr>
              <a:t>peab</a:t>
            </a:r>
            <a:r>
              <a:rPr lang="en-US" sz="1700" i="1" dirty="0">
                <a:latin typeface="+mn-lt"/>
                <a:ea typeface="+mn-ea"/>
                <a:cs typeface="+mn-cs"/>
              </a:rPr>
              <a:t> </a:t>
            </a:r>
            <a:r>
              <a:rPr lang="en-US" sz="1700" i="1" dirty="0" err="1">
                <a:latin typeface="+mn-lt"/>
                <a:ea typeface="+mn-ea"/>
                <a:cs typeface="+mn-cs"/>
              </a:rPr>
              <a:t>Euroopa</a:t>
            </a:r>
            <a:r>
              <a:rPr lang="en-US" sz="1700" i="1" dirty="0">
                <a:latin typeface="+mn-lt"/>
                <a:ea typeface="+mn-ea"/>
                <a:cs typeface="+mn-cs"/>
              </a:rPr>
              <a:t> </a:t>
            </a:r>
            <a:r>
              <a:rPr lang="en-US" sz="1700" i="1" dirty="0" err="1">
                <a:latin typeface="+mn-lt"/>
                <a:ea typeface="+mn-ea"/>
                <a:cs typeface="+mn-cs"/>
              </a:rPr>
              <a:t>Komisjonile</a:t>
            </a:r>
            <a:r>
              <a:rPr lang="en-US" sz="1700" i="1" dirty="0">
                <a:latin typeface="+mn-lt"/>
                <a:ea typeface="+mn-ea"/>
                <a:cs typeface="+mn-cs"/>
              </a:rPr>
              <a:t> </a:t>
            </a:r>
            <a:r>
              <a:rPr lang="en-US" sz="1700" i="1" dirty="0" err="1">
                <a:latin typeface="+mn-lt"/>
                <a:ea typeface="+mn-ea"/>
                <a:cs typeface="+mn-cs"/>
              </a:rPr>
              <a:t>teatama</a:t>
            </a:r>
            <a:r>
              <a:rPr lang="en-US" sz="1700" i="1" dirty="0">
                <a:latin typeface="+mn-lt"/>
                <a:ea typeface="+mn-ea"/>
                <a:cs typeface="+mn-cs"/>
              </a:rPr>
              <a:t>, </a:t>
            </a:r>
            <a:r>
              <a:rPr lang="en-US" sz="1700" i="1" dirty="0" err="1">
                <a:latin typeface="+mn-lt"/>
                <a:ea typeface="+mn-ea"/>
                <a:cs typeface="+mn-cs"/>
              </a:rPr>
              <a:t>milliseid</a:t>
            </a:r>
            <a:r>
              <a:rPr lang="en-US" sz="1700" i="1" dirty="0">
                <a:latin typeface="+mn-lt"/>
                <a:ea typeface="+mn-ea"/>
                <a:cs typeface="+mn-cs"/>
              </a:rPr>
              <a:t> </a:t>
            </a:r>
            <a:r>
              <a:rPr lang="en-US" sz="1700" i="1" dirty="0" err="1">
                <a:latin typeface="+mn-lt"/>
                <a:ea typeface="+mn-ea"/>
                <a:cs typeface="+mn-cs"/>
              </a:rPr>
              <a:t>eeskirju</a:t>
            </a:r>
            <a:r>
              <a:rPr lang="en-US" sz="1700" i="1" dirty="0">
                <a:latin typeface="+mn-lt"/>
                <a:ea typeface="+mn-ea"/>
                <a:cs typeface="+mn-cs"/>
              </a:rPr>
              <a:t> </a:t>
            </a:r>
            <a:r>
              <a:rPr lang="en-US" sz="1700" i="1" dirty="0" err="1">
                <a:latin typeface="+mn-lt"/>
                <a:ea typeface="+mn-ea"/>
                <a:cs typeface="+mn-cs"/>
              </a:rPr>
              <a:t>sellise</a:t>
            </a:r>
            <a:r>
              <a:rPr lang="en-US" sz="1700" i="1" dirty="0">
                <a:latin typeface="+mn-lt"/>
                <a:ea typeface="+mn-ea"/>
                <a:cs typeface="+mn-cs"/>
              </a:rPr>
              <a:t> </a:t>
            </a:r>
            <a:r>
              <a:rPr lang="en-US" sz="1700" i="1" dirty="0" err="1">
                <a:latin typeface="+mn-lt"/>
                <a:ea typeface="+mn-ea"/>
                <a:cs typeface="+mn-cs"/>
              </a:rPr>
              <a:t>impordi</a:t>
            </a:r>
            <a:r>
              <a:rPr lang="en-US" sz="1700" i="1" dirty="0">
                <a:latin typeface="+mn-lt"/>
                <a:ea typeface="+mn-ea"/>
                <a:cs typeface="+mn-cs"/>
              </a:rPr>
              <a:t> </a:t>
            </a:r>
            <a:r>
              <a:rPr lang="en-US" sz="1700" i="1" dirty="0" err="1">
                <a:latin typeface="+mn-lt"/>
                <a:ea typeface="+mn-ea"/>
                <a:cs typeface="+mn-cs"/>
              </a:rPr>
              <a:t>suhtes</a:t>
            </a:r>
            <a:r>
              <a:rPr lang="en-US" sz="1700" i="1" dirty="0">
                <a:latin typeface="+mn-lt"/>
                <a:ea typeface="+mn-ea"/>
                <a:cs typeface="+mn-cs"/>
              </a:rPr>
              <a:t> </a:t>
            </a:r>
            <a:r>
              <a:rPr lang="en-US" sz="1700" i="1" dirty="0" err="1">
                <a:latin typeface="+mn-lt"/>
                <a:ea typeface="+mn-ea"/>
                <a:cs typeface="+mn-cs"/>
              </a:rPr>
              <a:t>kohaldatakse</a:t>
            </a:r>
            <a:r>
              <a:rPr lang="en-US" sz="1700" i="1" dirty="0">
                <a:latin typeface="+mn-lt"/>
                <a:ea typeface="+mn-ea"/>
                <a:cs typeface="+mn-cs"/>
              </a:rPr>
              <a:t> (</a:t>
            </a:r>
            <a:r>
              <a:rPr lang="en-US" sz="1700" i="1" dirty="0" err="1">
                <a:latin typeface="+mn-lt"/>
                <a:ea typeface="+mn-ea"/>
                <a:cs typeface="+mn-cs"/>
              </a:rPr>
              <a:t>vt</a:t>
            </a:r>
            <a:r>
              <a:rPr lang="en-US" sz="1700" i="1" dirty="0">
                <a:latin typeface="+mn-lt"/>
                <a:ea typeface="+mn-ea"/>
                <a:cs typeface="+mn-cs"/>
              </a:rPr>
              <a:t> </a:t>
            </a:r>
            <a:r>
              <a:rPr lang="en-US" sz="1700" i="1" dirty="0" err="1">
                <a:latin typeface="+mn-lt"/>
                <a:ea typeface="+mn-ea"/>
                <a:cs typeface="+mn-cs"/>
              </a:rPr>
              <a:t>komisjoni</a:t>
            </a:r>
            <a:r>
              <a:rPr lang="en-US" sz="1700" i="1" dirty="0">
                <a:latin typeface="+mn-lt"/>
                <a:ea typeface="+mn-ea"/>
                <a:cs typeface="+mn-cs"/>
              </a:rPr>
              <a:t> </a:t>
            </a:r>
            <a:r>
              <a:rPr lang="en-US" sz="1700" i="1" dirty="0" err="1">
                <a:latin typeface="+mn-lt"/>
                <a:ea typeface="+mn-ea"/>
                <a:cs typeface="+mn-cs"/>
              </a:rPr>
              <a:t>määrus</a:t>
            </a:r>
            <a:r>
              <a:rPr lang="en-US" sz="1700" i="1" dirty="0">
                <a:latin typeface="+mn-lt"/>
                <a:ea typeface="+mn-ea"/>
                <a:cs typeface="+mn-cs"/>
              </a:rPr>
              <a:t> 1418/2007).</a:t>
            </a:r>
            <a:r>
              <a:rPr lang="et-EE" sz="1700" i="1" dirty="0">
                <a:latin typeface="+mn-lt"/>
                <a:ea typeface="+mn-ea"/>
                <a:cs typeface="+mn-cs"/>
              </a:rPr>
              <a:t> (artikkel 40, 44)</a:t>
            </a:r>
            <a:endParaRPr lang="en-US" sz="1700" i="1" dirty="0">
              <a:latin typeface="+mn-lt"/>
              <a:ea typeface="+mn-ea"/>
              <a:cs typeface="+mn-cs"/>
            </a:endParaRPr>
          </a:p>
          <a:p>
            <a:pPr>
              <a:spcBef>
                <a:spcPts val="600"/>
              </a:spcBef>
              <a:spcAft>
                <a:spcPts val="600"/>
              </a:spcAft>
            </a:pPr>
            <a:r>
              <a:rPr lang="en-US" sz="1700" dirty="0" err="1">
                <a:effectLst/>
                <a:latin typeface="+mn-lt"/>
                <a:ea typeface="+mn-ea"/>
                <a:cs typeface="+mn-cs"/>
              </a:rPr>
              <a:t>Erand</a:t>
            </a:r>
            <a:r>
              <a:rPr lang="en-US" sz="1700" dirty="0">
                <a:effectLst/>
                <a:latin typeface="+mn-lt"/>
                <a:ea typeface="+mn-ea"/>
                <a:cs typeface="+mn-cs"/>
              </a:rPr>
              <a:t> , </a:t>
            </a:r>
            <a:r>
              <a:rPr lang="en-US" sz="1700" dirty="0" err="1">
                <a:effectLst/>
                <a:latin typeface="+mn-lt"/>
                <a:ea typeface="+mn-ea"/>
                <a:cs typeface="+mn-cs"/>
              </a:rPr>
              <a:t>peale</a:t>
            </a:r>
            <a:r>
              <a:rPr lang="en-US" sz="1700" dirty="0">
                <a:effectLst/>
                <a:latin typeface="+mn-lt"/>
                <a:ea typeface="+mn-ea"/>
                <a:cs typeface="+mn-cs"/>
              </a:rPr>
              <a:t> 2,5 </a:t>
            </a:r>
            <a:r>
              <a:rPr lang="et-EE" sz="1700" dirty="0">
                <a:effectLst/>
                <a:latin typeface="+mn-lt"/>
                <a:ea typeface="+mn-ea"/>
                <a:cs typeface="+mn-cs"/>
              </a:rPr>
              <a:t>(2029) </a:t>
            </a:r>
            <a:r>
              <a:rPr lang="en-US" sz="1700" dirty="0" err="1">
                <a:effectLst/>
                <a:latin typeface="+mn-lt"/>
                <a:ea typeface="+mn-ea"/>
                <a:cs typeface="+mn-cs"/>
              </a:rPr>
              <a:t>aastat</a:t>
            </a:r>
            <a:r>
              <a:rPr lang="en-US" sz="1700" dirty="0">
                <a:effectLst/>
                <a:latin typeface="+mn-lt"/>
                <a:ea typeface="+mn-ea"/>
                <a:cs typeface="+mn-cs"/>
              </a:rPr>
              <a:t> </a:t>
            </a:r>
            <a:r>
              <a:rPr lang="en-US" sz="1700" dirty="0" err="1">
                <a:effectLst/>
                <a:latin typeface="+mn-lt"/>
                <a:ea typeface="+mn-ea"/>
                <a:cs typeface="+mn-cs"/>
              </a:rPr>
              <a:t>võivad</a:t>
            </a:r>
            <a:r>
              <a:rPr lang="en-US" sz="1700" dirty="0">
                <a:effectLst/>
                <a:latin typeface="+mn-lt"/>
                <a:ea typeface="+mn-ea"/>
                <a:cs typeface="+mn-cs"/>
              </a:rPr>
              <a:t> need </a:t>
            </a:r>
            <a:r>
              <a:rPr lang="en-US" sz="1700" dirty="0" err="1">
                <a:effectLst/>
                <a:latin typeface="+mn-lt"/>
                <a:ea typeface="+mn-ea"/>
                <a:cs typeface="+mn-cs"/>
              </a:rPr>
              <a:t>riigid</a:t>
            </a:r>
            <a:r>
              <a:rPr lang="en-US" sz="1700" dirty="0">
                <a:effectLst/>
                <a:latin typeface="+mn-lt"/>
                <a:ea typeface="+mn-ea"/>
                <a:cs typeface="+mn-cs"/>
              </a:rPr>
              <a:t> </a:t>
            </a:r>
            <a:r>
              <a:rPr lang="en-US" sz="1700" dirty="0" err="1">
                <a:effectLst/>
                <a:latin typeface="+mn-lt"/>
                <a:ea typeface="+mn-ea"/>
                <a:cs typeface="+mn-cs"/>
              </a:rPr>
              <a:t>hakata</a:t>
            </a:r>
            <a:r>
              <a:rPr lang="en-US" sz="1700" dirty="0">
                <a:effectLst/>
                <a:latin typeface="+mn-lt"/>
                <a:ea typeface="+mn-ea"/>
                <a:cs typeface="+mn-cs"/>
              </a:rPr>
              <a:t> </a:t>
            </a:r>
            <a:r>
              <a:rPr lang="en-US" sz="1700" dirty="0" err="1">
                <a:effectLst/>
                <a:latin typeface="+mn-lt"/>
                <a:ea typeface="+mn-ea"/>
                <a:cs typeface="+mn-cs"/>
              </a:rPr>
              <a:t>vastu</a:t>
            </a:r>
            <a:r>
              <a:rPr lang="en-US" sz="1700" dirty="0">
                <a:effectLst/>
                <a:latin typeface="+mn-lt"/>
                <a:ea typeface="+mn-ea"/>
                <a:cs typeface="+mn-cs"/>
              </a:rPr>
              <a:t> </a:t>
            </a:r>
            <a:r>
              <a:rPr lang="en-US" sz="1700" dirty="0" err="1">
                <a:effectLst/>
                <a:latin typeface="+mn-lt"/>
                <a:ea typeface="+mn-ea"/>
                <a:cs typeface="+mn-cs"/>
              </a:rPr>
              <a:t>võtma</a:t>
            </a:r>
            <a:r>
              <a:rPr lang="en-US" sz="1700" dirty="0">
                <a:effectLst/>
                <a:latin typeface="+mn-lt"/>
                <a:ea typeface="+mn-ea"/>
                <a:cs typeface="+mn-cs"/>
              </a:rPr>
              <a:t> </a:t>
            </a:r>
            <a:r>
              <a:rPr lang="en-US" sz="1700" dirty="0" err="1">
                <a:effectLst/>
                <a:latin typeface="+mn-lt"/>
                <a:ea typeface="+mn-ea"/>
                <a:cs typeface="+mn-cs"/>
              </a:rPr>
              <a:t>plastijäätmeid</a:t>
            </a:r>
            <a:r>
              <a:rPr lang="en-US" sz="1700" dirty="0">
                <a:effectLst/>
                <a:latin typeface="+mn-lt"/>
                <a:ea typeface="+mn-ea"/>
                <a:cs typeface="+mn-cs"/>
              </a:rPr>
              <a:t> </a:t>
            </a:r>
            <a:r>
              <a:rPr lang="en-US" sz="1700" dirty="0" err="1">
                <a:effectLst/>
                <a:latin typeface="+mn-lt"/>
                <a:ea typeface="+mn-ea"/>
                <a:cs typeface="+mn-cs"/>
              </a:rPr>
              <a:t>vastavalt</a:t>
            </a:r>
            <a:r>
              <a:rPr lang="en-US" sz="1700" dirty="0">
                <a:effectLst/>
                <a:latin typeface="+mn-lt"/>
                <a:ea typeface="+mn-ea"/>
                <a:cs typeface="+mn-cs"/>
              </a:rPr>
              <a:t> </a:t>
            </a:r>
            <a:r>
              <a:rPr lang="en-US" sz="1700" dirty="0" err="1">
                <a:effectLst/>
                <a:latin typeface="+mn-lt"/>
                <a:ea typeface="+mn-ea"/>
                <a:cs typeface="+mn-cs"/>
              </a:rPr>
              <a:t>määruse</a:t>
            </a:r>
            <a:r>
              <a:rPr lang="en-US" sz="1700" dirty="0">
                <a:effectLst/>
                <a:latin typeface="+mn-lt"/>
                <a:ea typeface="+mn-ea"/>
                <a:cs typeface="+mn-cs"/>
              </a:rPr>
              <a:t> </a:t>
            </a:r>
            <a:r>
              <a:rPr lang="en-US" sz="1700" dirty="0" err="1">
                <a:effectLst/>
                <a:latin typeface="+mn-lt"/>
                <a:ea typeface="+mn-ea"/>
                <a:cs typeface="+mn-cs"/>
              </a:rPr>
              <a:t>rangetele</a:t>
            </a:r>
            <a:r>
              <a:rPr lang="en-US" sz="1700" dirty="0">
                <a:effectLst/>
                <a:latin typeface="+mn-lt"/>
                <a:ea typeface="+mn-ea"/>
                <a:cs typeface="+mn-cs"/>
              </a:rPr>
              <a:t> </a:t>
            </a:r>
            <a:r>
              <a:rPr lang="en-US" sz="1700" dirty="0" err="1">
                <a:effectLst/>
                <a:latin typeface="+mn-lt"/>
                <a:ea typeface="+mn-ea"/>
                <a:cs typeface="+mn-cs"/>
              </a:rPr>
              <a:t>eeskirjadele</a:t>
            </a:r>
            <a:r>
              <a:rPr lang="en-US" sz="1700" dirty="0">
                <a:effectLst/>
                <a:latin typeface="+mn-lt"/>
                <a:ea typeface="+mn-ea"/>
                <a:cs typeface="+mn-cs"/>
              </a:rPr>
              <a:t>.</a:t>
            </a:r>
            <a:r>
              <a:rPr lang="en-US" sz="1700" dirty="0">
                <a:latin typeface="+mn-lt"/>
                <a:ea typeface="+mn-ea"/>
                <a:cs typeface="+mn-cs"/>
              </a:rPr>
              <a:t> </a:t>
            </a:r>
            <a:r>
              <a:rPr lang="en-US" sz="1700" dirty="0" err="1">
                <a:latin typeface="+mn-lt"/>
                <a:ea typeface="+mn-ea"/>
                <a:cs typeface="+mn-cs"/>
              </a:rPr>
              <a:t>Plastijäätmete</a:t>
            </a:r>
            <a:r>
              <a:rPr lang="en-US" sz="1700" dirty="0">
                <a:latin typeface="+mn-lt"/>
                <a:ea typeface="+mn-ea"/>
                <a:cs typeface="+mn-cs"/>
              </a:rPr>
              <a:t> </a:t>
            </a:r>
            <a:r>
              <a:rPr lang="en-US" sz="1700" dirty="0" err="1">
                <a:latin typeface="+mn-lt"/>
                <a:ea typeface="+mn-ea"/>
                <a:cs typeface="+mn-cs"/>
              </a:rPr>
              <a:t>eksportijad</a:t>
            </a:r>
            <a:r>
              <a:rPr lang="en-US" sz="1700" dirty="0">
                <a:latin typeface="+mn-lt"/>
                <a:ea typeface="+mn-ea"/>
                <a:cs typeface="+mn-cs"/>
              </a:rPr>
              <a:t> </a:t>
            </a:r>
            <a:r>
              <a:rPr lang="en-US" sz="1700" dirty="0" err="1">
                <a:latin typeface="+mn-lt"/>
                <a:ea typeface="+mn-ea"/>
                <a:cs typeface="+mn-cs"/>
              </a:rPr>
              <a:t>peavad</a:t>
            </a:r>
            <a:r>
              <a:rPr lang="en-US" sz="1700" dirty="0">
                <a:latin typeface="+mn-lt"/>
                <a:ea typeface="+mn-ea"/>
                <a:cs typeface="+mn-cs"/>
              </a:rPr>
              <a:t> </a:t>
            </a:r>
            <a:r>
              <a:rPr lang="en-US" sz="1700" dirty="0" err="1">
                <a:latin typeface="+mn-lt"/>
                <a:ea typeface="+mn-ea"/>
                <a:cs typeface="+mn-cs"/>
              </a:rPr>
              <a:t>tõendama</a:t>
            </a:r>
            <a:r>
              <a:rPr lang="en-US" sz="1700" dirty="0">
                <a:latin typeface="+mn-lt"/>
                <a:ea typeface="+mn-ea"/>
                <a:cs typeface="+mn-cs"/>
              </a:rPr>
              <a:t>, et </a:t>
            </a:r>
            <a:r>
              <a:rPr lang="en-US" sz="1700" dirty="0" err="1">
                <a:latin typeface="+mn-lt"/>
                <a:ea typeface="+mn-ea"/>
                <a:cs typeface="+mn-cs"/>
              </a:rPr>
              <a:t>jäätmekäitluskohas</a:t>
            </a:r>
            <a:r>
              <a:rPr lang="en-US" sz="1700" dirty="0">
                <a:latin typeface="+mn-lt"/>
                <a:ea typeface="+mn-ea"/>
                <a:cs typeface="+mn-cs"/>
              </a:rPr>
              <a:t> </a:t>
            </a:r>
            <a:r>
              <a:rPr lang="en-US" sz="1700" dirty="0" err="1">
                <a:latin typeface="+mn-lt"/>
                <a:ea typeface="+mn-ea"/>
                <a:cs typeface="+mn-cs"/>
              </a:rPr>
              <a:t>toimub</a:t>
            </a:r>
            <a:r>
              <a:rPr lang="en-US" sz="1700" dirty="0">
                <a:latin typeface="+mn-lt"/>
                <a:ea typeface="+mn-ea"/>
                <a:cs typeface="+mn-cs"/>
              </a:rPr>
              <a:t> </a:t>
            </a:r>
            <a:r>
              <a:rPr lang="en-US" sz="1700" dirty="0" err="1">
                <a:latin typeface="+mn-lt"/>
                <a:ea typeface="+mn-ea"/>
                <a:cs typeface="+mn-cs"/>
              </a:rPr>
              <a:t>nõuetekohane</a:t>
            </a:r>
            <a:r>
              <a:rPr lang="en-US" sz="1700" dirty="0">
                <a:latin typeface="+mn-lt"/>
                <a:ea typeface="+mn-ea"/>
                <a:cs typeface="+mn-cs"/>
              </a:rPr>
              <a:t> jäätmete </a:t>
            </a:r>
            <a:r>
              <a:rPr lang="en-US" sz="1700" dirty="0" err="1">
                <a:latin typeface="+mn-lt"/>
                <a:ea typeface="+mn-ea"/>
                <a:cs typeface="+mn-cs"/>
              </a:rPr>
              <a:t>käitlus</a:t>
            </a:r>
            <a:r>
              <a:rPr lang="en-US" sz="1700" dirty="0">
                <a:latin typeface="+mn-lt"/>
                <a:ea typeface="+mn-ea"/>
                <a:cs typeface="+mn-cs"/>
              </a:rPr>
              <a:t>. </a:t>
            </a:r>
            <a:r>
              <a:rPr lang="en-US" sz="1700" dirty="0" err="1">
                <a:latin typeface="+mn-lt"/>
                <a:ea typeface="+mn-ea"/>
                <a:cs typeface="+mn-cs"/>
              </a:rPr>
              <a:t>Nõuetekohast</a:t>
            </a:r>
            <a:r>
              <a:rPr lang="en-US" sz="1700" dirty="0">
                <a:latin typeface="+mn-lt"/>
                <a:ea typeface="+mn-ea"/>
                <a:cs typeface="+mn-cs"/>
              </a:rPr>
              <a:t> </a:t>
            </a:r>
            <a:r>
              <a:rPr lang="en-US" sz="1700" dirty="0" err="1">
                <a:latin typeface="+mn-lt"/>
                <a:ea typeface="+mn-ea"/>
                <a:cs typeface="+mn-cs"/>
              </a:rPr>
              <a:t>käitlemist</a:t>
            </a:r>
            <a:r>
              <a:rPr lang="en-US" sz="1700" dirty="0">
                <a:latin typeface="+mn-lt"/>
                <a:ea typeface="+mn-ea"/>
                <a:cs typeface="+mn-cs"/>
              </a:rPr>
              <a:t> </a:t>
            </a:r>
            <a:r>
              <a:rPr lang="en-US" sz="1700" dirty="0" err="1">
                <a:latin typeface="+mn-lt"/>
                <a:ea typeface="+mn-ea"/>
                <a:cs typeface="+mn-cs"/>
              </a:rPr>
              <a:t>tõendab</a:t>
            </a:r>
            <a:r>
              <a:rPr lang="en-US" sz="1700" dirty="0">
                <a:latin typeface="+mn-lt"/>
                <a:ea typeface="+mn-ea"/>
                <a:cs typeface="+mn-cs"/>
              </a:rPr>
              <a:t> </a:t>
            </a:r>
            <a:r>
              <a:rPr lang="en-US" sz="1700" dirty="0" err="1">
                <a:latin typeface="+mn-lt"/>
                <a:ea typeface="+mn-ea"/>
                <a:cs typeface="+mn-cs"/>
              </a:rPr>
              <a:t>läbiviidud</a:t>
            </a:r>
            <a:r>
              <a:rPr lang="en-US" sz="1700" dirty="0">
                <a:latin typeface="+mn-lt"/>
                <a:ea typeface="+mn-ea"/>
                <a:cs typeface="+mn-cs"/>
              </a:rPr>
              <a:t> </a:t>
            </a:r>
            <a:r>
              <a:rPr lang="en-US" sz="1700" dirty="0" err="1">
                <a:latin typeface="+mn-lt"/>
                <a:ea typeface="+mn-ea"/>
                <a:cs typeface="+mn-cs"/>
              </a:rPr>
              <a:t>auditeerimine</a:t>
            </a:r>
            <a:r>
              <a:rPr lang="en-US" sz="1700" dirty="0">
                <a:latin typeface="+mn-lt"/>
                <a:ea typeface="+mn-ea"/>
                <a:cs typeface="+mn-cs"/>
              </a:rPr>
              <a:t>. (21.05.2027)</a:t>
            </a:r>
            <a:endParaRPr lang="en-US" sz="1700" dirty="0">
              <a:effectLst/>
              <a:latin typeface="+mn-lt"/>
              <a:ea typeface="+mn-ea"/>
              <a:cs typeface="+mn-cs"/>
            </a:endParaRPr>
          </a:p>
        </p:txBody>
      </p:sp>
    </p:spTree>
    <p:extLst>
      <p:ext uri="{BB962C8B-B14F-4D97-AF65-F5344CB8AC3E}">
        <p14:creationId xmlns:p14="http://schemas.microsoft.com/office/powerpoint/2010/main" val="699186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C27BDA-2125-A3A8-A9DC-93BBC2C45DC9}"/>
            </a:ext>
          </a:extLst>
        </p:cNvPr>
        <p:cNvGrpSpPr/>
        <p:nvPr/>
      </p:nvGrpSpPr>
      <p:grpSpPr>
        <a:xfrm>
          <a:off x="0" y="0"/>
          <a:ext cx="0" cy="0"/>
          <a:chOff x="0" y="0"/>
          <a:chExt cx="0" cy="0"/>
        </a:xfrm>
      </p:grpSpPr>
      <p:sp useBgFill="1">
        <p:nvSpPr>
          <p:cNvPr id="1058" name="Rectangle 1057">
            <a:extLst>
              <a:ext uri="{FF2B5EF4-FFF2-40B4-BE49-F238E27FC236}">
                <a16:creationId xmlns:a16="http://schemas.microsoft.com/office/drawing/2014/main" id="{32AEEBC8-9D30-42EF-95F2-386C2653FB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20AAB22-1FF7-2F50-24BD-6F3B41DCD140}"/>
              </a:ext>
            </a:extLst>
          </p:cNvPr>
          <p:cNvSpPr>
            <a:spLocks noGrp="1"/>
          </p:cNvSpPr>
          <p:nvPr>
            <p:ph type="title"/>
          </p:nvPr>
        </p:nvSpPr>
        <p:spPr>
          <a:xfrm>
            <a:off x="630936" y="502920"/>
            <a:ext cx="3419856" cy="1463040"/>
          </a:xfrm>
        </p:spPr>
        <p:txBody>
          <a:bodyPr vert="horz" lIns="91440" tIns="45720" rIns="91440" bIns="45720" rtlCol="0" anchor="ctr">
            <a:normAutofit/>
          </a:bodyPr>
          <a:lstStyle/>
          <a:p>
            <a:r>
              <a:rPr lang="en-US" sz="2300" kern="1200">
                <a:solidFill>
                  <a:schemeClr val="tx1"/>
                </a:solidFill>
                <a:latin typeface="+mj-lt"/>
                <a:ea typeface="+mj-ea"/>
                <a:cs typeface="+mj-cs"/>
              </a:rPr>
              <a:t>Plastijäätmete eksport EL-ist OECDsse mittekuuluvatesse riikidesse</a:t>
            </a:r>
          </a:p>
        </p:txBody>
      </p:sp>
      <p:sp>
        <p:nvSpPr>
          <p:cNvPr id="1060" name="sketch line">
            <a:extLst>
              <a:ext uri="{FF2B5EF4-FFF2-40B4-BE49-F238E27FC236}">
                <a16:creationId xmlns:a16="http://schemas.microsoft.com/office/drawing/2014/main" id="{2E92FA66-67D7-4CB4-94D3-E643A9AD4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66159" y="1225296"/>
            <a:ext cx="1554480" cy="18288"/>
          </a:xfrm>
          <a:custGeom>
            <a:avLst/>
            <a:gdLst>
              <a:gd name="connsiteX0" fmla="*/ 0 w 1554480"/>
              <a:gd name="connsiteY0" fmla="*/ 0 h 18288"/>
              <a:gd name="connsiteX1" fmla="*/ 549250 w 1554480"/>
              <a:gd name="connsiteY1" fmla="*/ 0 h 18288"/>
              <a:gd name="connsiteX2" fmla="*/ 1082954 w 1554480"/>
              <a:gd name="connsiteY2" fmla="*/ 0 h 18288"/>
              <a:gd name="connsiteX3" fmla="*/ 1554480 w 1554480"/>
              <a:gd name="connsiteY3" fmla="*/ 0 h 18288"/>
              <a:gd name="connsiteX4" fmla="*/ 1554480 w 1554480"/>
              <a:gd name="connsiteY4" fmla="*/ 18288 h 18288"/>
              <a:gd name="connsiteX5" fmla="*/ 1067410 w 1554480"/>
              <a:gd name="connsiteY5" fmla="*/ 18288 h 18288"/>
              <a:gd name="connsiteX6" fmla="*/ 549250 w 1554480"/>
              <a:gd name="connsiteY6" fmla="*/ 18288 h 18288"/>
              <a:gd name="connsiteX7" fmla="*/ 0 w 1554480"/>
              <a:gd name="connsiteY7" fmla="*/ 18288 h 18288"/>
              <a:gd name="connsiteX8" fmla="*/ 0 w 1554480"/>
              <a:gd name="connsiteY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4480" h="18288" fill="none" extrusionOk="0">
                <a:moveTo>
                  <a:pt x="0" y="0"/>
                </a:moveTo>
                <a:cubicBezTo>
                  <a:pt x="114141" y="-19864"/>
                  <a:pt x="345055" y="-1657"/>
                  <a:pt x="549250" y="0"/>
                </a:cubicBezTo>
                <a:cubicBezTo>
                  <a:pt x="753445" y="1657"/>
                  <a:pt x="862292" y="-5674"/>
                  <a:pt x="1082954" y="0"/>
                </a:cubicBezTo>
                <a:cubicBezTo>
                  <a:pt x="1303616" y="5674"/>
                  <a:pt x="1363530" y="4537"/>
                  <a:pt x="1554480" y="0"/>
                </a:cubicBezTo>
                <a:cubicBezTo>
                  <a:pt x="1554963" y="7176"/>
                  <a:pt x="1553909" y="13682"/>
                  <a:pt x="1554480" y="18288"/>
                </a:cubicBezTo>
                <a:cubicBezTo>
                  <a:pt x="1338847" y="6127"/>
                  <a:pt x="1215066" y="37851"/>
                  <a:pt x="1067410" y="18288"/>
                </a:cubicBezTo>
                <a:cubicBezTo>
                  <a:pt x="919754" y="-1275"/>
                  <a:pt x="800465" y="3080"/>
                  <a:pt x="549250" y="18288"/>
                </a:cubicBezTo>
                <a:cubicBezTo>
                  <a:pt x="298035" y="33496"/>
                  <a:pt x="158868" y="22769"/>
                  <a:pt x="0" y="18288"/>
                </a:cubicBezTo>
                <a:cubicBezTo>
                  <a:pt x="-655" y="13237"/>
                  <a:pt x="709" y="4645"/>
                  <a:pt x="0" y="0"/>
                </a:cubicBezTo>
                <a:close/>
              </a:path>
              <a:path w="1554480" h="18288" stroke="0" extrusionOk="0">
                <a:moveTo>
                  <a:pt x="0" y="0"/>
                </a:moveTo>
                <a:cubicBezTo>
                  <a:pt x="249941" y="-58"/>
                  <a:pt x="367334" y="23448"/>
                  <a:pt x="502615" y="0"/>
                </a:cubicBezTo>
                <a:cubicBezTo>
                  <a:pt x="637897" y="-23448"/>
                  <a:pt x="813653" y="-20418"/>
                  <a:pt x="974141" y="0"/>
                </a:cubicBezTo>
                <a:cubicBezTo>
                  <a:pt x="1134629" y="20418"/>
                  <a:pt x="1268772" y="6288"/>
                  <a:pt x="1554480" y="0"/>
                </a:cubicBezTo>
                <a:cubicBezTo>
                  <a:pt x="1554917" y="7222"/>
                  <a:pt x="1555359" y="13299"/>
                  <a:pt x="1554480" y="18288"/>
                </a:cubicBezTo>
                <a:cubicBezTo>
                  <a:pt x="1336087" y="12172"/>
                  <a:pt x="1310024" y="19759"/>
                  <a:pt x="1067410" y="18288"/>
                </a:cubicBezTo>
                <a:cubicBezTo>
                  <a:pt x="824796" y="16818"/>
                  <a:pt x="787902" y="34647"/>
                  <a:pt x="518160" y="18288"/>
                </a:cubicBezTo>
                <a:cubicBezTo>
                  <a:pt x="248418" y="1930"/>
                  <a:pt x="133160" y="9205"/>
                  <a:pt x="0" y="18288"/>
                </a:cubicBezTo>
                <a:cubicBezTo>
                  <a:pt x="-643" y="9451"/>
                  <a:pt x="-340" y="711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EED87EF-6050-2A34-38AA-F7ED3DB6DB6D}"/>
              </a:ext>
            </a:extLst>
          </p:cNvPr>
          <p:cNvSpPr>
            <a:spLocks noGrp="1"/>
          </p:cNvSpPr>
          <p:nvPr>
            <p:ph sz="half" idx="1"/>
          </p:nvPr>
        </p:nvSpPr>
        <p:spPr>
          <a:xfrm>
            <a:off x="4654295" y="502920"/>
            <a:ext cx="6894576" cy="1463040"/>
          </a:xfrm>
        </p:spPr>
        <p:txBody>
          <a:bodyPr vert="horz" lIns="91440" tIns="45720" rIns="91440" bIns="45720" rtlCol="0" anchor="ctr">
            <a:normAutofit/>
          </a:bodyPr>
          <a:lstStyle/>
          <a:p>
            <a:pPr marL="0">
              <a:spcBef>
                <a:spcPts val="600"/>
              </a:spcBef>
              <a:spcAft>
                <a:spcPts val="600"/>
              </a:spcAft>
            </a:pPr>
            <a:endParaRPr lang="en-US" sz="2200">
              <a:latin typeface="+mn-lt"/>
              <a:ea typeface="+mn-ea"/>
              <a:cs typeface="+mn-cs"/>
            </a:endParaRPr>
          </a:p>
          <a:p>
            <a:pPr>
              <a:spcBef>
                <a:spcPts val="600"/>
              </a:spcBef>
              <a:spcAft>
                <a:spcPts val="600"/>
              </a:spcAft>
            </a:pPr>
            <a:endParaRPr lang="en-US" sz="2200">
              <a:effectLst/>
              <a:latin typeface="+mn-lt"/>
              <a:ea typeface="+mn-ea"/>
              <a:cs typeface="+mn-cs"/>
            </a:endParaRPr>
          </a:p>
        </p:txBody>
      </p:sp>
      <p:pic>
        <p:nvPicPr>
          <p:cNvPr id="3" name="Pilt 2">
            <a:extLst>
              <a:ext uri="{FF2B5EF4-FFF2-40B4-BE49-F238E27FC236}">
                <a16:creationId xmlns:a16="http://schemas.microsoft.com/office/drawing/2014/main" id="{E48F19DB-CC79-9027-E822-92660EA8E305}"/>
              </a:ext>
            </a:extLst>
          </p:cNvPr>
          <p:cNvPicPr>
            <a:picLocks noChangeAspect="1"/>
          </p:cNvPicPr>
          <p:nvPr/>
        </p:nvPicPr>
        <p:blipFill>
          <a:blip r:embed="rId3"/>
          <a:stretch>
            <a:fillRect/>
          </a:stretch>
        </p:blipFill>
        <p:spPr>
          <a:xfrm>
            <a:off x="1171454" y="2290936"/>
            <a:ext cx="9836900" cy="3959352"/>
          </a:xfrm>
          <a:prstGeom prst="rect">
            <a:avLst/>
          </a:prstGeom>
        </p:spPr>
      </p:pic>
    </p:spTree>
    <p:extLst>
      <p:ext uri="{BB962C8B-B14F-4D97-AF65-F5344CB8AC3E}">
        <p14:creationId xmlns:p14="http://schemas.microsoft.com/office/powerpoint/2010/main" val="1612229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C27BDA-2125-A3A8-A9DC-93BBC2C45DC9}"/>
            </a:ext>
          </a:extLst>
        </p:cNvPr>
        <p:cNvGrpSpPr/>
        <p:nvPr/>
      </p:nvGrpSpPr>
      <p:grpSpPr>
        <a:xfrm>
          <a:off x="0" y="0"/>
          <a:ext cx="0" cy="0"/>
          <a:chOff x="0" y="0"/>
          <a:chExt cx="0" cy="0"/>
        </a:xfrm>
      </p:grpSpPr>
      <p:sp useBgFill="1">
        <p:nvSpPr>
          <p:cNvPr id="1048" name="Rectangle 104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20AAB22-1FF7-2F50-24BD-6F3B41DCD140}"/>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5400">
                <a:solidFill>
                  <a:schemeClr val="tx1"/>
                </a:solidFill>
                <a:latin typeface="+mj-lt"/>
                <a:ea typeface="+mj-ea"/>
                <a:cs typeface="+mj-cs"/>
              </a:rPr>
              <a:t>Plastijäätmete import ELi</a:t>
            </a:r>
          </a:p>
        </p:txBody>
      </p:sp>
      <p:sp>
        <p:nvSpPr>
          <p:cNvPr id="104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EED87EF-6050-2A34-38AA-F7ED3DB6DB6D}"/>
              </a:ext>
            </a:extLst>
          </p:cNvPr>
          <p:cNvSpPr>
            <a:spLocks noGrp="1"/>
          </p:cNvSpPr>
          <p:nvPr>
            <p:ph sz="half" idx="1"/>
          </p:nvPr>
        </p:nvSpPr>
        <p:spPr>
          <a:xfrm>
            <a:off x="572493" y="2071316"/>
            <a:ext cx="10845150" cy="4119172"/>
          </a:xfrm>
        </p:spPr>
        <p:txBody>
          <a:bodyPr vert="horz" lIns="91440" tIns="45720" rIns="91440" bIns="45720" rtlCol="0" anchor="t">
            <a:normAutofit/>
          </a:bodyPr>
          <a:lstStyle/>
          <a:p>
            <a:pPr>
              <a:spcBef>
                <a:spcPts val="600"/>
              </a:spcBef>
              <a:spcAft>
                <a:spcPts val="600"/>
              </a:spcAft>
            </a:pPr>
            <a:r>
              <a:rPr lang="en-US" sz="2200" dirty="0" err="1">
                <a:latin typeface="+mn-lt"/>
                <a:ea typeface="+mn-ea"/>
                <a:cs typeface="+mn-cs"/>
              </a:rPr>
              <a:t>Uue</a:t>
            </a:r>
            <a:r>
              <a:rPr lang="en-US" sz="2200" dirty="0">
                <a:latin typeface="+mn-lt"/>
                <a:ea typeface="+mn-ea"/>
                <a:cs typeface="+mn-cs"/>
              </a:rPr>
              <a:t> </a:t>
            </a:r>
            <a:r>
              <a:rPr lang="en-US" sz="2200" dirty="0" err="1">
                <a:latin typeface="+mn-lt"/>
                <a:ea typeface="+mn-ea"/>
                <a:cs typeface="+mn-cs"/>
              </a:rPr>
              <a:t>määrusega</a:t>
            </a:r>
            <a:r>
              <a:rPr lang="en-US" sz="2200" dirty="0">
                <a:latin typeface="+mn-lt"/>
                <a:ea typeface="+mn-ea"/>
                <a:cs typeface="+mn-cs"/>
              </a:rPr>
              <a:t> </a:t>
            </a:r>
            <a:r>
              <a:rPr lang="en-US" sz="2200" dirty="0" err="1">
                <a:latin typeface="+mn-lt"/>
                <a:ea typeface="+mn-ea"/>
                <a:cs typeface="+mn-cs"/>
              </a:rPr>
              <a:t>säilitatase</a:t>
            </a:r>
            <a:r>
              <a:rPr lang="en-US" sz="2200" dirty="0">
                <a:latin typeface="+mn-lt"/>
                <a:ea typeface="+mn-ea"/>
                <a:cs typeface="+mn-cs"/>
              </a:rPr>
              <a:t> </a:t>
            </a:r>
            <a:r>
              <a:rPr lang="en-US" sz="2200" dirty="0" err="1">
                <a:latin typeface="+mn-lt"/>
                <a:ea typeface="+mn-ea"/>
                <a:cs typeface="+mn-cs"/>
              </a:rPr>
              <a:t>hetkel</a:t>
            </a:r>
            <a:r>
              <a:rPr lang="en-US" sz="2200" dirty="0">
                <a:latin typeface="+mn-lt"/>
                <a:ea typeface="+mn-ea"/>
                <a:cs typeface="+mn-cs"/>
              </a:rPr>
              <a:t> </a:t>
            </a:r>
            <a:r>
              <a:rPr lang="en-US" sz="2200" dirty="0" err="1">
                <a:latin typeface="+mn-lt"/>
                <a:ea typeface="+mn-ea"/>
                <a:cs typeface="+mn-cs"/>
              </a:rPr>
              <a:t>kehtivad</a:t>
            </a:r>
            <a:r>
              <a:rPr lang="en-US" sz="2200" dirty="0">
                <a:latin typeface="+mn-lt"/>
                <a:ea typeface="+mn-ea"/>
                <a:cs typeface="+mn-cs"/>
              </a:rPr>
              <a:t> </a:t>
            </a:r>
            <a:r>
              <a:rPr lang="en-US" sz="2200" dirty="0" err="1">
                <a:latin typeface="+mn-lt"/>
                <a:ea typeface="+mn-ea"/>
                <a:cs typeface="+mn-cs"/>
              </a:rPr>
              <a:t>nõuded</a:t>
            </a:r>
            <a:endParaRPr lang="en-US" sz="2200" dirty="0">
              <a:latin typeface="+mn-lt"/>
              <a:ea typeface="+mn-ea"/>
              <a:cs typeface="+mn-cs"/>
            </a:endParaRPr>
          </a:p>
          <a:p>
            <a:pPr>
              <a:spcBef>
                <a:spcPts val="600"/>
              </a:spcBef>
              <a:spcAft>
                <a:spcPts val="600"/>
              </a:spcAft>
            </a:pPr>
            <a:r>
              <a:rPr lang="en-US" sz="2200" dirty="0" err="1">
                <a:latin typeface="+mn-lt"/>
                <a:ea typeface="+mn-ea"/>
                <a:cs typeface="+mn-cs"/>
              </a:rPr>
              <a:t>Ohtlike</a:t>
            </a:r>
            <a:r>
              <a:rPr lang="en-US" sz="2200" dirty="0">
                <a:latin typeface="+mn-lt"/>
                <a:ea typeface="+mn-ea"/>
                <a:cs typeface="+mn-cs"/>
              </a:rPr>
              <a:t> </a:t>
            </a:r>
            <a:r>
              <a:rPr lang="en-US" sz="2200" dirty="0" err="1">
                <a:latin typeface="+mn-lt"/>
                <a:ea typeface="+mn-ea"/>
                <a:cs typeface="+mn-cs"/>
              </a:rPr>
              <a:t>plastijäätmete</a:t>
            </a:r>
            <a:r>
              <a:rPr lang="en-US" sz="2200" dirty="0">
                <a:latin typeface="+mn-lt"/>
                <a:ea typeface="+mn-ea"/>
                <a:cs typeface="+mn-cs"/>
              </a:rPr>
              <a:t> ja </a:t>
            </a:r>
            <a:r>
              <a:rPr lang="en-US" sz="2200" dirty="0" err="1">
                <a:latin typeface="+mn-lt"/>
                <a:ea typeface="+mn-ea"/>
                <a:cs typeface="+mn-cs"/>
              </a:rPr>
              <a:t>raskesti</a:t>
            </a:r>
            <a:r>
              <a:rPr lang="en-US" sz="2200" dirty="0">
                <a:latin typeface="+mn-lt"/>
                <a:ea typeface="+mn-ea"/>
                <a:cs typeface="+mn-cs"/>
              </a:rPr>
              <a:t> </a:t>
            </a:r>
            <a:r>
              <a:rPr lang="en-US" sz="2200" dirty="0" err="1">
                <a:latin typeface="+mn-lt"/>
                <a:ea typeface="+mn-ea"/>
                <a:cs typeface="+mn-cs"/>
              </a:rPr>
              <a:t>ringlussevõetavate</a:t>
            </a:r>
            <a:r>
              <a:rPr lang="en-US" sz="2200" dirty="0">
                <a:latin typeface="+mn-lt"/>
                <a:ea typeface="+mn-ea"/>
                <a:cs typeface="+mn-cs"/>
              </a:rPr>
              <a:t> </a:t>
            </a:r>
            <a:r>
              <a:rPr lang="en-US" sz="2200" dirty="0" err="1">
                <a:latin typeface="+mn-lt"/>
                <a:ea typeface="+mn-ea"/>
                <a:cs typeface="+mn-cs"/>
              </a:rPr>
              <a:t>plastijäätmete</a:t>
            </a:r>
            <a:r>
              <a:rPr lang="en-US" sz="2200" dirty="0">
                <a:latin typeface="+mn-lt"/>
                <a:ea typeface="+mn-ea"/>
                <a:cs typeface="+mn-cs"/>
              </a:rPr>
              <a:t> </a:t>
            </a:r>
            <a:r>
              <a:rPr lang="en-US" sz="2200" dirty="0" err="1">
                <a:latin typeface="+mn-lt"/>
                <a:ea typeface="+mn-ea"/>
                <a:cs typeface="+mn-cs"/>
              </a:rPr>
              <a:t>importimisel</a:t>
            </a:r>
            <a:r>
              <a:rPr lang="en-US" sz="2200" dirty="0">
                <a:latin typeface="+mn-lt"/>
                <a:ea typeface="+mn-ea"/>
                <a:cs typeface="+mn-cs"/>
              </a:rPr>
              <a:t> </a:t>
            </a:r>
            <a:r>
              <a:rPr lang="en-US" sz="2200" dirty="0" err="1">
                <a:latin typeface="+mn-lt"/>
                <a:ea typeface="+mn-ea"/>
                <a:cs typeface="+mn-cs"/>
              </a:rPr>
              <a:t>kolmandatest</a:t>
            </a:r>
            <a:r>
              <a:rPr lang="en-US" sz="2200" dirty="0">
                <a:latin typeface="+mn-lt"/>
                <a:ea typeface="+mn-ea"/>
                <a:cs typeface="+mn-cs"/>
              </a:rPr>
              <a:t> </a:t>
            </a:r>
            <a:r>
              <a:rPr lang="en-US" sz="2200" dirty="0" err="1">
                <a:latin typeface="+mn-lt"/>
                <a:ea typeface="+mn-ea"/>
                <a:cs typeface="+mn-cs"/>
              </a:rPr>
              <a:t>riikidest</a:t>
            </a:r>
            <a:r>
              <a:rPr lang="en-US" sz="2200" dirty="0">
                <a:latin typeface="+mn-lt"/>
                <a:ea typeface="+mn-ea"/>
                <a:cs typeface="+mn-cs"/>
              </a:rPr>
              <a:t> </a:t>
            </a:r>
            <a:r>
              <a:rPr lang="en-US" sz="2200" dirty="0" err="1">
                <a:latin typeface="+mn-lt"/>
                <a:ea typeface="+mn-ea"/>
                <a:cs typeface="+mn-cs"/>
              </a:rPr>
              <a:t>ELi</a:t>
            </a:r>
            <a:r>
              <a:rPr lang="en-US" sz="2200" dirty="0">
                <a:latin typeface="+mn-lt"/>
                <a:ea typeface="+mn-ea"/>
                <a:cs typeface="+mn-cs"/>
              </a:rPr>
              <a:t> </a:t>
            </a:r>
            <a:r>
              <a:rPr lang="en-US" sz="2200" dirty="0" err="1">
                <a:latin typeface="+mn-lt"/>
                <a:ea typeface="+mn-ea"/>
                <a:cs typeface="+mn-cs"/>
              </a:rPr>
              <a:t>kohaldatakse</a:t>
            </a:r>
            <a:r>
              <a:rPr lang="en-US" sz="2200" dirty="0">
                <a:latin typeface="+mn-lt"/>
                <a:ea typeface="+mn-ea"/>
                <a:cs typeface="+mn-cs"/>
              </a:rPr>
              <a:t> "</a:t>
            </a:r>
            <a:r>
              <a:rPr lang="en-US" sz="2200" dirty="0" err="1">
                <a:latin typeface="+mn-lt"/>
                <a:ea typeface="+mn-ea"/>
                <a:cs typeface="+mn-cs"/>
              </a:rPr>
              <a:t>eelneva</a:t>
            </a:r>
            <a:r>
              <a:rPr lang="en-US" sz="2200" dirty="0">
                <a:latin typeface="+mn-lt"/>
                <a:ea typeface="+mn-ea"/>
                <a:cs typeface="+mn-cs"/>
              </a:rPr>
              <a:t> </a:t>
            </a:r>
            <a:r>
              <a:rPr lang="en-US" sz="2200" dirty="0" err="1">
                <a:latin typeface="+mn-lt"/>
                <a:ea typeface="+mn-ea"/>
                <a:cs typeface="+mn-cs"/>
              </a:rPr>
              <a:t>teatamise</a:t>
            </a:r>
            <a:r>
              <a:rPr lang="en-US" sz="2200" dirty="0">
                <a:latin typeface="+mn-lt"/>
                <a:ea typeface="+mn-ea"/>
                <a:cs typeface="+mn-cs"/>
              </a:rPr>
              <a:t> ja </a:t>
            </a:r>
            <a:r>
              <a:rPr lang="en-US" sz="2200" dirty="0" err="1">
                <a:latin typeface="+mn-lt"/>
                <a:ea typeface="+mn-ea"/>
                <a:cs typeface="+mn-cs"/>
              </a:rPr>
              <a:t>nõusoleku</a:t>
            </a:r>
            <a:r>
              <a:rPr lang="en-US" sz="2200" dirty="0">
                <a:latin typeface="+mn-lt"/>
                <a:ea typeface="+mn-ea"/>
                <a:cs typeface="+mn-cs"/>
              </a:rPr>
              <a:t> </a:t>
            </a:r>
            <a:r>
              <a:rPr lang="en-US" sz="2200" dirty="0" err="1">
                <a:latin typeface="+mn-lt"/>
                <a:ea typeface="+mn-ea"/>
                <a:cs typeface="+mn-cs"/>
              </a:rPr>
              <a:t>menetlust</a:t>
            </a:r>
            <a:r>
              <a:rPr lang="en-US" sz="2200" dirty="0">
                <a:latin typeface="+mn-lt"/>
                <a:ea typeface="+mn-ea"/>
                <a:cs typeface="+mn-cs"/>
              </a:rPr>
              <a:t>". </a:t>
            </a:r>
            <a:r>
              <a:rPr lang="en-US" sz="2200" dirty="0" err="1">
                <a:latin typeface="+mn-lt"/>
                <a:ea typeface="+mn-ea"/>
                <a:cs typeface="+mn-cs"/>
              </a:rPr>
              <a:t>Selle</a:t>
            </a:r>
            <a:r>
              <a:rPr lang="en-US" sz="2200" dirty="0">
                <a:latin typeface="+mn-lt"/>
                <a:ea typeface="+mn-ea"/>
                <a:cs typeface="+mn-cs"/>
              </a:rPr>
              <a:t> </a:t>
            </a:r>
            <a:r>
              <a:rPr lang="en-US" sz="2200" dirty="0" err="1">
                <a:latin typeface="+mn-lt"/>
                <a:ea typeface="+mn-ea"/>
                <a:cs typeface="+mn-cs"/>
              </a:rPr>
              <a:t>menetluse</a:t>
            </a:r>
            <a:r>
              <a:rPr lang="en-US" sz="2200" dirty="0">
                <a:latin typeface="+mn-lt"/>
                <a:ea typeface="+mn-ea"/>
                <a:cs typeface="+mn-cs"/>
              </a:rPr>
              <a:t> </a:t>
            </a:r>
            <a:r>
              <a:rPr lang="en-US" sz="2200" dirty="0" err="1">
                <a:latin typeface="+mn-lt"/>
                <a:ea typeface="+mn-ea"/>
                <a:cs typeface="+mn-cs"/>
              </a:rPr>
              <a:t>kohaselt</a:t>
            </a:r>
            <a:r>
              <a:rPr lang="en-US" sz="2200" dirty="0">
                <a:latin typeface="+mn-lt"/>
                <a:ea typeface="+mn-ea"/>
                <a:cs typeface="+mn-cs"/>
              </a:rPr>
              <a:t> </a:t>
            </a:r>
            <a:r>
              <a:rPr lang="en-US" sz="2200" dirty="0" err="1">
                <a:latin typeface="+mn-lt"/>
                <a:ea typeface="+mn-ea"/>
                <a:cs typeface="+mn-cs"/>
              </a:rPr>
              <a:t>peavad</a:t>
            </a:r>
            <a:r>
              <a:rPr lang="en-US" sz="2200" dirty="0">
                <a:latin typeface="+mn-lt"/>
                <a:ea typeface="+mn-ea"/>
                <a:cs typeface="+mn-cs"/>
              </a:rPr>
              <a:t> </a:t>
            </a:r>
            <a:r>
              <a:rPr lang="en-US" sz="2200" dirty="0" err="1">
                <a:latin typeface="+mn-lt"/>
                <a:ea typeface="+mn-ea"/>
                <a:cs typeface="+mn-cs"/>
              </a:rPr>
              <a:t>nii</a:t>
            </a:r>
            <a:r>
              <a:rPr lang="en-US" sz="2200" dirty="0">
                <a:latin typeface="+mn-lt"/>
                <a:ea typeface="+mn-ea"/>
                <a:cs typeface="+mn-cs"/>
              </a:rPr>
              <a:t> </a:t>
            </a:r>
            <a:r>
              <a:rPr lang="en-US" sz="2200" dirty="0" err="1">
                <a:latin typeface="+mn-lt"/>
                <a:ea typeface="+mn-ea"/>
                <a:cs typeface="+mn-cs"/>
              </a:rPr>
              <a:t>importiv</a:t>
            </a:r>
            <a:r>
              <a:rPr lang="en-US" sz="2200" dirty="0">
                <a:latin typeface="+mn-lt"/>
                <a:ea typeface="+mn-ea"/>
                <a:cs typeface="+mn-cs"/>
              </a:rPr>
              <a:t> </a:t>
            </a:r>
            <a:r>
              <a:rPr lang="en-US" sz="2200" dirty="0" err="1">
                <a:latin typeface="+mn-lt"/>
                <a:ea typeface="+mn-ea"/>
                <a:cs typeface="+mn-cs"/>
              </a:rPr>
              <a:t>kui</a:t>
            </a:r>
            <a:r>
              <a:rPr lang="en-US" sz="2200" dirty="0">
                <a:latin typeface="+mn-lt"/>
                <a:ea typeface="+mn-ea"/>
                <a:cs typeface="+mn-cs"/>
              </a:rPr>
              <a:t> ka </a:t>
            </a:r>
            <a:r>
              <a:rPr lang="en-US" sz="2200" dirty="0" err="1">
                <a:latin typeface="+mn-lt"/>
                <a:ea typeface="+mn-ea"/>
                <a:cs typeface="+mn-cs"/>
              </a:rPr>
              <a:t>eksportiv</a:t>
            </a:r>
            <a:r>
              <a:rPr lang="en-US" sz="2200" dirty="0">
                <a:latin typeface="+mn-lt"/>
                <a:ea typeface="+mn-ea"/>
                <a:cs typeface="+mn-cs"/>
              </a:rPr>
              <a:t> </a:t>
            </a:r>
            <a:r>
              <a:rPr lang="en-US" sz="2200" dirty="0" err="1">
                <a:latin typeface="+mn-lt"/>
                <a:ea typeface="+mn-ea"/>
                <a:cs typeface="+mn-cs"/>
              </a:rPr>
              <a:t>riik</a:t>
            </a:r>
            <a:r>
              <a:rPr lang="en-US" sz="2200" dirty="0">
                <a:latin typeface="+mn-lt"/>
                <a:ea typeface="+mn-ea"/>
                <a:cs typeface="+mn-cs"/>
              </a:rPr>
              <a:t> </a:t>
            </a:r>
            <a:r>
              <a:rPr lang="en-US" sz="2200" dirty="0" err="1">
                <a:latin typeface="+mn-lt"/>
                <a:ea typeface="+mn-ea"/>
                <a:cs typeface="+mn-cs"/>
              </a:rPr>
              <a:t>andma</a:t>
            </a:r>
            <a:r>
              <a:rPr lang="en-US" sz="2200" dirty="0">
                <a:latin typeface="+mn-lt"/>
                <a:ea typeface="+mn-ea"/>
                <a:cs typeface="+mn-cs"/>
              </a:rPr>
              <a:t> </a:t>
            </a:r>
            <a:r>
              <a:rPr lang="en-US" sz="2200" dirty="0" err="1">
                <a:latin typeface="+mn-lt"/>
                <a:ea typeface="+mn-ea"/>
                <a:cs typeface="+mn-cs"/>
              </a:rPr>
              <a:t>veole</a:t>
            </a:r>
            <a:r>
              <a:rPr lang="en-US" sz="2200" dirty="0">
                <a:latin typeface="+mn-lt"/>
                <a:ea typeface="+mn-ea"/>
                <a:cs typeface="+mn-cs"/>
              </a:rPr>
              <a:t> loa.</a:t>
            </a:r>
          </a:p>
        </p:txBody>
      </p:sp>
    </p:spTree>
    <p:extLst>
      <p:ext uri="{BB962C8B-B14F-4D97-AF65-F5344CB8AC3E}">
        <p14:creationId xmlns:p14="http://schemas.microsoft.com/office/powerpoint/2010/main" val="1967841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C27BDA-2125-A3A8-A9DC-93BBC2C45DC9}"/>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20AAB22-1FF7-2F50-24BD-6F3B41DCD140}"/>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5400" dirty="0" err="1">
                <a:solidFill>
                  <a:schemeClr val="tx1"/>
                </a:solidFill>
                <a:latin typeface="+mj-lt"/>
                <a:ea typeface="+mj-ea"/>
                <a:cs typeface="+mj-cs"/>
              </a:rPr>
              <a:t>Eksport</a:t>
            </a:r>
            <a:r>
              <a:rPr lang="en-US" sz="5400" dirty="0">
                <a:solidFill>
                  <a:schemeClr val="tx1"/>
                </a:solidFill>
                <a:latin typeface="+mj-lt"/>
                <a:ea typeface="+mj-ea"/>
                <a:cs typeface="+mj-cs"/>
              </a:rPr>
              <a:t> EL-</a:t>
            </a:r>
            <a:r>
              <a:rPr lang="en-US" sz="5400" dirty="0" err="1">
                <a:solidFill>
                  <a:schemeClr val="tx1"/>
                </a:solidFill>
                <a:latin typeface="+mj-lt"/>
                <a:ea typeface="+mj-ea"/>
                <a:cs typeface="+mj-cs"/>
              </a:rPr>
              <a:t>ist</a:t>
            </a:r>
            <a:r>
              <a:rPr lang="en-US" sz="5400" dirty="0">
                <a:solidFill>
                  <a:schemeClr val="tx1"/>
                </a:solidFill>
                <a:latin typeface="+mj-lt"/>
                <a:ea typeface="+mj-ea"/>
                <a:cs typeface="+mj-cs"/>
              </a:rPr>
              <a:t> </a:t>
            </a:r>
          </a:p>
        </p:txBody>
      </p:sp>
      <p:sp>
        <p:nvSpPr>
          <p:cNvPr id="1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EED87EF-6050-2A34-38AA-F7ED3DB6DB6D}"/>
              </a:ext>
            </a:extLst>
          </p:cNvPr>
          <p:cNvSpPr>
            <a:spLocks noGrp="1"/>
          </p:cNvSpPr>
          <p:nvPr>
            <p:ph sz="half" idx="1"/>
          </p:nvPr>
        </p:nvSpPr>
        <p:spPr>
          <a:xfrm>
            <a:off x="572492" y="2071316"/>
            <a:ext cx="10972799" cy="4119172"/>
          </a:xfrm>
        </p:spPr>
        <p:txBody>
          <a:bodyPr vert="horz" lIns="91440" tIns="45720" rIns="91440" bIns="45720" rtlCol="0" anchor="t">
            <a:normAutofit/>
          </a:bodyPr>
          <a:lstStyle/>
          <a:p>
            <a:pPr>
              <a:spcBef>
                <a:spcPts val="600"/>
              </a:spcBef>
              <a:spcAft>
                <a:spcPts val="600"/>
              </a:spcAft>
            </a:pPr>
            <a:r>
              <a:rPr lang="en-US" sz="1800" dirty="0" err="1">
                <a:effectLst/>
                <a:latin typeface="+mn-lt"/>
                <a:ea typeface="+mn-ea"/>
                <a:cs typeface="+mn-cs"/>
              </a:rPr>
              <a:t>Jätkuvalt</a:t>
            </a:r>
            <a:r>
              <a:rPr lang="en-US" sz="1800" dirty="0">
                <a:effectLst/>
                <a:latin typeface="+mn-lt"/>
                <a:ea typeface="+mn-ea"/>
                <a:cs typeface="+mn-cs"/>
              </a:rPr>
              <a:t> on </a:t>
            </a:r>
            <a:r>
              <a:rPr lang="en-US" sz="1800" dirty="0" err="1">
                <a:effectLst/>
                <a:latin typeface="+mn-lt"/>
                <a:ea typeface="+mn-ea"/>
                <a:cs typeface="+mn-cs"/>
              </a:rPr>
              <a:t>keelatud</a:t>
            </a:r>
            <a:r>
              <a:rPr lang="en-US" sz="1800" dirty="0">
                <a:effectLst/>
                <a:latin typeface="+mn-lt"/>
                <a:ea typeface="+mn-ea"/>
                <a:cs typeface="+mn-cs"/>
              </a:rPr>
              <a:t> </a:t>
            </a:r>
            <a:r>
              <a:rPr lang="en-US" sz="1800" dirty="0" err="1">
                <a:effectLst/>
                <a:latin typeface="+mn-lt"/>
                <a:ea typeface="+mn-ea"/>
                <a:cs typeface="+mn-cs"/>
              </a:rPr>
              <a:t>jäätmesaadetised</a:t>
            </a:r>
            <a:r>
              <a:rPr lang="en-US" sz="1800" dirty="0">
                <a:effectLst/>
                <a:latin typeface="+mn-lt"/>
                <a:ea typeface="+mn-ea"/>
                <a:cs typeface="+mn-cs"/>
              </a:rPr>
              <a:t> </a:t>
            </a:r>
            <a:r>
              <a:rPr lang="en-US" sz="1800" dirty="0" err="1">
                <a:effectLst/>
                <a:latin typeface="+mn-lt"/>
                <a:ea typeface="+mn-ea"/>
                <a:cs typeface="+mn-cs"/>
              </a:rPr>
              <a:t>kõrvaldamise</a:t>
            </a:r>
            <a:r>
              <a:rPr lang="en-US" sz="1800" dirty="0">
                <a:effectLst/>
                <a:latin typeface="+mn-lt"/>
                <a:ea typeface="+mn-ea"/>
                <a:cs typeface="+mn-cs"/>
              </a:rPr>
              <a:t> </a:t>
            </a:r>
            <a:r>
              <a:rPr lang="en-US" sz="1800" dirty="0" err="1">
                <a:effectLst/>
                <a:latin typeface="+mn-lt"/>
                <a:ea typeface="+mn-ea"/>
                <a:cs typeface="+mn-cs"/>
              </a:rPr>
              <a:t>eesmärgil</a:t>
            </a:r>
            <a:r>
              <a:rPr lang="en-US" sz="1800" dirty="0">
                <a:effectLst/>
                <a:latin typeface="+mn-lt"/>
                <a:ea typeface="+mn-ea"/>
                <a:cs typeface="+mn-cs"/>
              </a:rPr>
              <a:t>. </a:t>
            </a:r>
            <a:endParaRPr lang="et-EE" sz="1800" dirty="0">
              <a:effectLst/>
              <a:latin typeface="+mn-lt"/>
              <a:ea typeface="+mn-ea"/>
              <a:cs typeface="+mn-cs"/>
            </a:endParaRPr>
          </a:p>
          <a:p>
            <a:pPr>
              <a:spcBef>
                <a:spcPts val="600"/>
              </a:spcBef>
              <a:spcAft>
                <a:spcPts val="600"/>
              </a:spcAft>
            </a:pPr>
            <a:r>
              <a:rPr lang="en-US" sz="1800" dirty="0" err="1">
                <a:effectLst/>
                <a:latin typeface="+mn-lt"/>
                <a:ea typeface="+mn-ea"/>
                <a:cs typeface="+mn-cs"/>
              </a:rPr>
              <a:t>Keelatud</a:t>
            </a:r>
            <a:r>
              <a:rPr lang="en-US" sz="1800" dirty="0">
                <a:effectLst/>
                <a:latin typeface="+mn-lt"/>
                <a:ea typeface="+mn-ea"/>
                <a:cs typeface="+mn-cs"/>
              </a:rPr>
              <a:t> on </a:t>
            </a:r>
            <a:r>
              <a:rPr lang="en-US" sz="1800" dirty="0" err="1">
                <a:effectLst/>
                <a:latin typeface="+mn-lt"/>
                <a:ea typeface="+mn-ea"/>
                <a:cs typeface="+mn-cs"/>
              </a:rPr>
              <a:t>ohtlike</a:t>
            </a:r>
            <a:r>
              <a:rPr lang="en-US" sz="1800" dirty="0">
                <a:effectLst/>
                <a:latin typeface="+mn-lt"/>
                <a:ea typeface="+mn-ea"/>
                <a:cs typeface="+mn-cs"/>
              </a:rPr>
              <a:t> jäätmete </a:t>
            </a:r>
            <a:r>
              <a:rPr lang="en-US" sz="1800" dirty="0" err="1">
                <a:effectLst/>
                <a:latin typeface="+mn-lt"/>
                <a:ea typeface="+mn-ea"/>
                <a:cs typeface="+mn-cs"/>
              </a:rPr>
              <a:t>eksport</a:t>
            </a:r>
            <a:r>
              <a:rPr lang="en-US" sz="1800" dirty="0">
                <a:effectLst/>
                <a:latin typeface="+mn-lt"/>
                <a:ea typeface="+mn-ea"/>
                <a:cs typeface="+mn-cs"/>
              </a:rPr>
              <a:t> </a:t>
            </a:r>
            <a:r>
              <a:rPr lang="en-US" sz="1800" dirty="0" err="1">
                <a:effectLst/>
                <a:latin typeface="+mn-lt"/>
                <a:ea typeface="+mn-ea"/>
                <a:cs typeface="+mn-cs"/>
              </a:rPr>
              <a:t>taaskasutamiseks</a:t>
            </a:r>
            <a:r>
              <a:rPr lang="en-US" sz="1800" dirty="0">
                <a:effectLst/>
                <a:latin typeface="+mn-lt"/>
                <a:ea typeface="+mn-ea"/>
                <a:cs typeface="+mn-cs"/>
              </a:rPr>
              <a:t> OECD-</a:t>
            </a:r>
            <a:r>
              <a:rPr lang="en-US" sz="1800" dirty="0" err="1">
                <a:effectLst/>
                <a:latin typeface="+mn-lt"/>
                <a:ea typeface="+mn-ea"/>
                <a:cs typeface="+mn-cs"/>
              </a:rPr>
              <a:t>välistesse</a:t>
            </a:r>
            <a:r>
              <a:rPr lang="en-US" sz="1800" dirty="0">
                <a:effectLst/>
                <a:latin typeface="+mn-lt"/>
                <a:ea typeface="+mn-ea"/>
                <a:cs typeface="+mn-cs"/>
              </a:rPr>
              <a:t> </a:t>
            </a:r>
            <a:r>
              <a:rPr lang="en-US" sz="1800" dirty="0" err="1">
                <a:effectLst/>
                <a:latin typeface="+mn-lt"/>
                <a:ea typeface="+mn-ea"/>
                <a:cs typeface="+mn-cs"/>
              </a:rPr>
              <a:t>riikidesse</a:t>
            </a:r>
            <a:r>
              <a:rPr lang="en-US" sz="1800" dirty="0">
                <a:effectLst/>
                <a:latin typeface="+mn-lt"/>
                <a:ea typeface="+mn-ea"/>
                <a:cs typeface="+mn-cs"/>
              </a:rPr>
              <a:t>.</a:t>
            </a:r>
            <a:r>
              <a:rPr lang="et-EE" sz="1800" dirty="0">
                <a:effectLst/>
                <a:latin typeface="+mn-lt"/>
                <a:ea typeface="+mn-ea"/>
                <a:cs typeface="+mn-cs"/>
              </a:rPr>
              <a:t> Keelatud </a:t>
            </a:r>
            <a:r>
              <a:rPr lang="et-EE" sz="1800" dirty="0" err="1">
                <a:effectLst/>
                <a:latin typeface="+mn-lt"/>
                <a:ea typeface="+mn-ea"/>
                <a:cs typeface="+mn-cs"/>
              </a:rPr>
              <a:t>POSe</a:t>
            </a:r>
            <a:r>
              <a:rPr lang="et-EE" sz="1800" dirty="0">
                <a:effectLst/>
                <a:latin typeface="+mn-lt"/>
                <a:ea typeface="+mn-ea"/>
                <a:cs typeface="+mn-cs"/>
              </a:rPr>
              <a:t> sisaldavate jäätmete eksport OECD-välistesse riikidesse.</a:t>
            </a:r>
            <a:r>
              <a:rPr lang="en-US" sz="1800" dirty="0">
                <a:effectLst/>
                <a:latin typeface="+mn-lt"/>
                <a:ea typeface="+mn-ea"/>
                <a:cs typeface="+mn-cs"/>
              </a:rPr>
              <a:t> </a:t>
            </a:r>
          </a:p>
          <a:p>
            <a:pPr>
              <a:spcBef>
                <a:spcPts val="600"/>
              </a:spcBef>
              <a:spcAft>
                <a:spcPts val="600"/>
              </a:spcAft>
            </a:pPr>
            <a:r>
              <a:rPr lang="en-US" sz="1800" u="sng" dirty="0" err="1">
                <a:latin typeface="+mn-lt"/>
                <a:ea typeface="+mn-ea"/>
                <a:cs typeface="+mn-cs"/>
              </a:rPr>
              <a:t>Jäätmesaadetistele</a:t>
            </a:r>
            <a:r>
              <a:rPr lang="en-US" sz="1800" u="sng" dirty="0">
                <a:latin typeface="+mn-lt"/>
                <a:ea typeface="+mn-ea"/>
                <a:cs typeface="+mn-cs"/>
              </a:rPr>
              <a:t> </a:t>
            </a:r>
            <a:r>
              <a:rPr lang="en-US" sz="1800" u="sng" dirty="0" err="1">
                <a:latin typeface="+mn-lt"/>
                <a:ea typeface="+mn-ea"/>
                <a:cs typeface="+mn-cs"/>
              </a:rPr>
              <a:t>t</a:t>
            </a:r>
            <a:r>
              <a:rPr lang="en-US" sz="1800" u="sng" dirty="0" err="1">
                <a:effectLst/>
                <a:latin typeface="+mn-lt"/>
                <a:ea typeface="+mn-ea"/>
                <a:cs typeface="+mn-cs"/>
              </a:rPr>
              <a:t>aaskasutamise</a:t>
            </a:r>
            <a:r>
              <a:rPr lang="en-US" sz="1800" u="sng" dirty="0">
                <a:effectLst/>
                <a:latin typeface="+mn-lt"/>
                <a:ea typeface="+mn-ea"/>
                <a:cs typeface="+mn-cs"/>
              </a:rPr>
              <a:t> </a:t>
            </a:r>
            <a:r>
              <a:rPr lang="en-US" sz="1800" u="sng" dirty="0" err="1">
                <a:effectLst/>
                <a:latin typeface="+mn-lt"/>
                <a:ea typeface="+mn-ea"/>
                <a:cs typeface="+mn-cs"/>
              </a:rPr>
              <a:t>eesmärgil</a:t>
            </a:r>
            <a:r>
              <a:rPr lang="en-US" sz="1800" u="sng" dirty="0">
                <a:effectLst/>
                <a:latin typeface="+mn-lt"/>
                <a:ea typeface="+mn-ea"/>
                <a:cs typeface="+mn-cs"/>
              </a:rPr>
              <a:t> </a:t>
            </a:r>
            <a:r>
              <a:rPr lang="en-US" sz="1800" u="sng" dirty="0" err="1">
                <a:effectLst/>
                <a:latin typeface="+mn-lt"/>
                <a:ea typeface="+mn-ea"/>
                <a:cs typeface="+mn-cs"/>
              </a:rPr>
              <a:t>kohaldatakse</a:t>
            </a:r>
            <a:r>
              <a:rPr lang="en-US" sz="1800" u="sng" dirty="0">
                <a:effectLst/>
                <a:latin typeface="+mn-lt"/>
                <a:ea typeface="+mn-ea"/>
                <a:cs typeface="+mn-cs"/>
              </a:rPr>
              <a:t> </a:t>
            </a:r>
            <a:r>
              <a:rPr lang="en-US" sz="1800" u="sng" dirty="0" err="1">
                <a:effectLst/>
                <a:latin typeface="+mn-lt"/>
                <a:ea typeface="+mn-ea"/>
                <a:cs typeface="+mn-cs"/>
              </a:rPr>
              <a:t>uusi</a:t>
            </a:r>
            <a:r>
              <a:rPr lang="en-US" sz="1800" u="sng" dirty="0">
                <a:effectLst/>
                <a:latin typeface="+mn-lt"/>
                <a:ea typeface="+mn-ea"/>
                <a:cs typeface="+mn-cs"/>
              </a:rPr>
              <a:t> </a:t>
            </a:r>
            <a:r>
              <a:rPr lang="en-US" sz="1800" u="sng" dirty="0" err="1">
                <a:effectLst/>
                <a:latin typeface="+mn-lt"/>
                <a:ea typeface="+mn-ea"/>
                <a:cs typeface="+mn-cs"/>
              </a:rPr>
              <a:t>nõudeid</a:t>
            </a:r>
            <a:r>
              <a:rPr lang="en-US" sz="1800" u="sng" dirty="0">
                <a:effectLst/>
                <a:latin typeface="+mn-lt"/>
                <a:ea typeface="+mn-ea"/>
                <a:cs typeface="+mn-cs"/>
              </a:rPr>
              <a:t> alates </a:t>
            </a:r>
            <a:r>
              <a:rPr lang="en-US" sz="1800" u="sng" dirty="0" err="1">
                <a:effectLst/>
                <a:latin typeface="+mn-lt"/>
                <a:ea typeface="+mn-ea"/>
                <a:cs typeface="+mn-cs"/>
              </a:rPr>
              <a:t>mai</a:t>
            </a:r>
            <a:r>
              <a:rPr lang="en-US" sz="1800" u="sng" dirty="0">
                <a:effectLst/>
                <a:latin typeface="+mn-lt"/>
                <a:ea typeface="+mn-ea"/>
                <a:cs typeface="+mn-cs"/>
              </a:rPr>
              <a:t> 2027, </a:t>
            </a:r>
            <a:r>
              <a:rPr lang="en-US" sz="1800" u="sng" dirty="0" err="1">
                <a:effectLst/>
                <a:latin typeface="+mn-lt"/>
                <a:ea typeface="+mn-ea"/>
                <a:cs typeface="+mn-cs"/>
              </a:rPr>
              <a:t>teatavad</a:t>
            </a:r>
            <a:r>
              <a:rPr lang="en-US" sz="1800" u="sng" dirty="0">
                <a:effectLst/>
                <a:latin typeface="+mn-lt"/>
                <a:ea typeface="+mn-ea"/>
                <a:cs typeface="+mn-cs"/>
              </a:rPr>
              <a:t> </a:t>
            </a:r>
            <a:r>
              <a:rPr lang="en-US" sz="1800" u="sng" dirty="0" err="1">
                <a:effectLst/>
                <a:latin typeface="+mn-lt"/>
                <a:ea typeface="+mn-ea"/>
                <a:cs typeface="+mn-cs"/>
              </a:rPr>
              <a:t>erandid</a:t>
            </a:r>
            <a:r>
              <a:rPr lang="en-US" sz="1800" u="sng" dirty="0">
                <a:effectLst/>
                <a:latin typeface="+mn-lt"/>
                <a:ea typeface="+mn-ea"/>
                <a:cs typeface="+mn-cs"/>
              </a:rPr>
              <a:t> OECD </a:t>
            </a:r>
            <a:r>
              <a:rPr lang="en-US" sz="1800" u="sng" dirty="0" err="1">
                <a:effectLst/>
                <a:latin typeface="+mn-lt"/>
                <a:ea typeface="+mn-ea"/>
                <a:cs typeface="+mn-cs"/>
              </a:rPr>
              <a:t>riikidele</a:t>
            </a:r>
            <a:r>
              <a:rPr lang="et-EE" sz="1800" u="sng" dirty="0">
                <a:effectLst/>
                <a:latin typeface="+mn-lt"/>
                <a:ea typeface="+mn-ea"/>
                <a:cs typeface="+mn-cs"/>
              </a:rPr>
              <a:t>. </a:t>
            </a:r>
            <a:r>
              <a:rPr lang="en-US" sz="1800" u="sng" dirty="0">
                <a:latin typeface="+mn-lt"/>
                <a:ea typeface="+mn-ea"/>
                <a:cs typeface="+mn-cs"/>
              </a:rPr>
              <a:t>Need </a:t>
            </a:r>
            <a:r>
              <a:rPr lang="en-US" sz="1800" u="sng" dirty="0" err="1">
                <a:latin typeface="+mn-lt"/>
                <a:ea typeface="+mn-ea"/>
                <a:cs typeface="+mn-cs"/>
              </a:rPr>
              <a:t>riigid</a:t>
            </a:r>
            <a:r>
              <a:rPr lang="en-US" sz="1800" u="sng" dirty="0">
                <a:latin typeface="+mn-lt"/>
                <a:ea typeface="+mn-ea"/>
                <a:cs typeface="+mn-cs"/>
              </a:rPr>
              <a:t> </a:t>
            </a:r>
            <a:r>
              <a:rPr lang="en-US" sz="1800" u="sng" dirty="0" err="1">
                <a:latin typeface="+mn-lt"/>
                <a:ea typeface="+mn-ea"/>
                <a:cs typeface="+mn-cs"/>
              </a:rPr>
              <a:t>peavad</a:t>
            </a:r>
            <a:r>
              <a:rPr lang="en-US" sz="1800" u="sng" dirty="0">
                <a:latin typeface="+mn-lt"/>
                <a:ea typeface="+mn-ea"/>
                <a:cs typeface="+mn-cs"/>
              </a:rPr>
              <a:t> </a:t>
            </a:r>
            <a:r>
              <a:rPr lang="en-US" sz="1800" u="sng" dirty="0" err="1">
                <a:latin typeface="+mn-lt"/>
                <a:ea typeface="+mn-ea"/>
                <a:cs typeface="+mn-cs"/>
              </a:rPr>
              <a:t>teatama</a:t>
            </a:r>
            <a:r>
              <a:rPr lang="en-US" sz="1800" u="sng" dirty="0">
                <a:latin typeface="+mn-lt"/>
                <a:ea typeface="+mn-ea"/>
                <a:cs typeface="+mn-cs"/>
              </a:rPr>
              <a:t> </a:t>
            </a:r>
            <a:r>
              <a:rPr lang="en-US" sz="1800" u="sng" dirty="0" err="1">
                <a:latin typeface="+mn-lt"/>
                <a:ea typeface="+mn-ea"/>
                <a:cs typeface="+mn-cs"/>
              </a:rPr>
              <a:t>Komisjonile</a:t>
            </a:r>
            <a:r>
              <a:rPr lang="en-US" sz="1800" u="sng" dirty="0">
                <a:latin typeface="+mn-lt"/>
                <a:ea typeface="+mn-ea"/>
                <a:cs typeface="+mn-cs"/>
              </a:rPr>
              <a:t>, et on </a:t>
            </a:r>
            <a:r>
              <a:rPr lang="en-US" sz="1800" u="sng" dirty="0" err="1">
                <a:latin typeface="+mn-lt"/>
                <a:ea typeface="+mn-ea"/>
                <a:cs typeface="+mn-cs"/>
              </a:rPr>
              <a:t>valmis</a:t>
            </a:r>
            <a:r>
              <a:rPr lang="en-US" sz="1800" u="sng" dirty="0">
                <a:latin typeface="+mn-lt"/>
                <a:ea typeface="+mn-ea"/>
                <a:cs typeface="+mn-cs"/>
              </a:rPr>
              <a:t> </a:t>
            </a:r>
            <a:r>
              <a:rPr lang="en-US" sz="1800" u="sng" dirty="0" err="1">
                <a:latin typeface="+mn-lt"/>
                <a:ea typeface="+mn-ea"/>
                <a:cs typeface="+mn-cs"/>
              </a:rPr>
              <a:t>jäätmeid</a:t>
            </a:r>
            <a:r>
              <a:rPr lang="en-US" sz="1800" u="sng" dirty="0">
                <a:latin typeface="+mn-lt"/>
                <a:ea typeface="+mn-ea"/>
                <a:cs typeface="+mn-cs"/>
              </a:rPr>
              <a:t> </a:t>
            </a:r>
            <a:r>
              <a:rPr lang="en-US" sz="1800" u="sng" dirty="0" err="1">
                <a:latin typeface="+mn-lt"/>
                <a:ea typeface="+mn-ea"/>
                <a:cs typeface="+mn-cs"/>
              </a:rPr>
              <a:t>võtma</a:t>
            </a:r>
            <a:r>
              <a:rPr lang="en-US" sz="1800" u="sng" dirty="0">
                <a:latin typeface="+mn-lt"/>
                <a:ea typeface="+mn-ea"/>
                <a:cs typeface="+mn-cs"/>
              </a:rPr>
              <a:t> </a:t>
            </a:r>
            <a:r>
              <a:rPr lang="en-US" sz="1800" u="sng" dirty="0" err="1">
                <a:latin typeface="+mn-lt"/>
                <a:ea typeface="+mn-ea"/>
                <a:cs typeface="+mn-cs"/>
              </a:rPr>
              <a:t>vastu</a:t>
            </a:r>
            <a:r>
              <a:rPr lang="en-US" sz="1800" u="sng" dirty="0">
                <a:latin typeface="+mn-lt"/>
                <a:ea typeface="+mn-ea"/>
                <a:cs typeface="+mn-cs"/>
              </a:rPr>
              <a:t> ja </a:t>
            </a:r>
            <a:r>
              <a:rPr lang="en-US" sz="1800" u="sng" dirty="0" err="1">
                <a:latin typeface="+mn-lt"/>
                <a:ea typeface="+mn-ea"/>
                <a:cs typeface="+mn-cs"/>
              </a:rPr>
              <a:t>käitlema</a:t>
            </a:r>
            <a:r>
              <a:rPr lang="en-US" sz="1800" u="sng" dirty="0">
                <a:latin typeface="+mn-lt"/>
                <a:ea typeface="+mn-ea"/>
                <a:cs typeface="+mn-cs"/>
              </a:rPr>
              <a:t> </a:t>
            </a:r>
            <a:r>
              <a:rPr lang="en-US" sz="1800" u="sng" dirty="0" err="1">
                <a:latin typeface="+mn-lt"/>
                <a:ea typeface="+mn-ea"/>
                <a:cs typeface="+mn-cs"/>
              </a:rPr>
              <a:t>nõuetekohaselt</a:t>
            </a:r>
            <a:endParaRPr lang="en-US" sz="1800" u="sng" dirty="0">
              <a:latin typeface="+mn-lt"/>
              <a:ea typeface="+mn-ea"/>
              <a:cs typeface="+mn-cs"/>
            </a:endParaRPr>
          </a:p>
          <a:p>
            <a:pPr>
              <a:spcBef>
                <a:spcPts val="600"/>
              </a:spcBef>
              <a:spcAft>
                <a:spcPts val="600"/>
              </a:spcAft>
            </a:pPr>
            <a:r>
              <a:rPr lang="en-US" sz="1800" u="sng" dirty="0" err="1">
                <a:effectLst/>
                <a:latin typeface="+mn-lt"/>
                <a:ea typeface="+mn-ea"/>
                <a:cs typeface="+mn-cs"/>
              </a:rPr>
              <a:t>EList</a:t>
            </a:r>
            <a:r>
              <a:rPr lang="en-US" sz="1800" u="sng" dirty="0">
                <a:effectLst/>
                <a:latin typeface="+mn-lt"/>
                <a:ea typeface="+mn-ea"/>
                <a:cs typeface="+mn-cs"/>
              </a:rPr>
              <a:t> </a:t>
            </a:r>
            <a:r>
              <a:rPr lang="en-US" sz="1800" u="sng" dirty="0" err="1">
                <a:effectLst/>
                <a:latin typeface="+mn-lt"/>
                <a:ea typeface="+mn-ea"/>
                <a:cs typeface="+mn-cs"/>
              </a:rPr>
              <a:t>jäätmeid</a:t>
            </a:r>
            <a:r>
              <a:rPr lang="en-US" sz="1800" u="sng" dirty="0">
                <a:effectLst/>
                <a:latin typeface="+mn-lt"/>
                <a:ea typeface="+mn-ea"/>
                <a:cs typeface="+mn-cs"/>
              </a:rPr>
              <a:t> </a:t>
            </a:r>
            <a:r>
              <a:rPr lang="en-US" sz="1800" u="sng" dirty="0" err="1">
                <a:effectLst/>
                <a:latin typeface="+mn-lt"/>
                <a:ea typeface="+mn-ea"/>
                <a:cs typeface="+mn-cs"/>
              </a:rPr>
              <a:t>eksportivad</a:t>
            </a:r>
            <a:r>
              <a:rPr lang="en-US" sz="1800" u="sng" dirty="0">
                <a:effectLst/>
                <a:latin typeface="+mn-lt"/>
                <a:ea typeface="+mn-ea"/>
                <a:cs typeface="+mn-cs"/>
              </a:rPr>
              <a:t> </a:t>
            </a:r>
            <a:r>
              <a:rPr lang="en-US" sz="1800" u="sng" dirty="0" err="1">
                <a:effectLst/>
                <a:latin typeface="+mn-lt"/>
                <a:ea typeface="+mn-ea"/>
                <a:cs typeface="+mn-cs"/>
              </a:rPr>
              <a:t>ettevõtted</a:t>
            </a:r>
            <a:r>
              <a:rPr lang="en-US" sz="1800" u="sng" dirty="0">
                <a:effectLst/>
                <a:latin typeface="+mn-lt"/>
                <a:ea typeface="+mn-ea"/>
                <a:cs typeface="+mn-cs"/>
              </a:rPr>
              <a:t> </a:t>
            </a:r>
            <a:r>
              <a:rPr lang="en-US" sz="1800" u="sng" dirty="0" err="1">
                <a:effectLst/>
                <a:latin typeface="+mn-lt"/>
                <a:ea typeface="+mn-ea"/>
                <a:cs typeface="+mn-cs"/>
              </a:rPr>
              <a:t>peavad</a:t>
            </a:r>
            <a:r>
              <a:rPr lang="en-US" sz="1800" u="sng" dirty="0">
                <a:effectLst/>
                <a:latin typeface="+mn-lt"/>
                <a:ea typeface="+mn-ea"/>
                <a:cs typeface="+mn-cs"/>
              </a:rPr>
              <a:t> </a:t>
            </a:r>
            <a:r>
              <a:rPr lang="en-US" sz="1800" u="sng" dirty="0" err="1">
                <a:effectLst/>
                <a:latin typeface="+mn-lt"/>
                <a:ea typeface="+mn-ea"/>
                <a:cs typeface="+mn-cs"/>
              </a:rPr>
              <a:t>tõendama</a:t>
            </a:r>
            <a:r>
              <a:rPr lang="en-US" sz="1800" u="sng" dirty="0">
                <a:effectLst/>
                <a:latin typeface="+mn-lt"/>
                <a:ea typeface="+mn-ea"/>
                <a:cs typeface="+mn-cs"/>
              </a:rPr>
              <a:t>, et </a:t>
            </a:r>
            <a:r>
              <a:rPr lang="en-US" sz="1800" u="sng" dirty="0" err="1">
                <a:effectLst/>
                <a:latin typeface="+mn-lt"/>
                <a:ea typeface="+mn-ea"/>
                <a:cs typeface="+mn-cs"/>
              </a:rPr>
              <a:t>eksporditud</a:t>
            </a:r>
            <a:r>
              <a:rPr lang="en-US" sz="1800" u="sng" dirty="0">
                <a:effectLst/>
                <a:latin typeface="+mn-lt"/>
                <a:ea typeface="+mn-ea"/>
                <a:cs typeface="+mn-cs"/>
              </a:rPr>
              <a:t> </a:t>
            </a:r>
            <a:r>
              <a:rPr lang="en-US" sz="1800" u="sng" dirty="0" err="1">
                <a:effectLst/>
                <a:latin typeface="+mn-lt"/>
                <a:ea typeface="+mn-ea"/>
                <a:cs typeface="+mn-cs"/>
              </a:rPr>
              <a:t>jäätmeid</a:t>
            </a:r>
            <a:r>
              <a:rPr lang="en-US" sz="1800" u="sng" dirty="0">
                <a:effectLst/>
                <a:latin typeface="+mn-lt"/>
                <a:ea typeface="+mn-ea"/>
                <a:cs typeface="+mn-cs"/>
              </a:rPr>
              <a:t> </a:t>
            </a:r>
            <a:r>
              <a:rPr lang="en-US" sz="1800" u="sng" dirty="0" err="1">
                <a:effectLst/>
                <a:latin typeface="+mn-lt"/>
                <a:ea typeface="+mn-ea"/>
                <a:cs typeface="+mn-cs"/>
              </a:rPr>
              <a:t>käideldakse</a:t>
            </a:r>
            <a:r>
              <a:rPr lang="en-US" sz="1800" u="sng" dirty="0">
                <a:effectLst/>
                <a:latin typeface="+mn-lt"/>
                <a:ea typeface="+mn-ea"/>
                <a:cs typeface="+mn-cs"/>
              </a:rPr>
              <a:t> </a:t>
            </a:r>
            <a:r>
              <a:rPr lang="en-US" sz="1800" u="sng" dirty="0" err="1">
                <a:effectLst/>
                <a:latin typeface="+mn-lt"/>
                <a:ea typeface="+mn-ea"/>
                <a:cs typeface="+mn-cs"/>
              </a:rPr>
              <a:t>nõuetekohaselt</a:t>
            </a:r>
            <a:r>
              <a:rPr lang="en-US" sz="1800" u="sng" dirty="0">
                <a:effectLst/>
                <a:latin typeface="+mn-lt"/>
                <a:ea typeface="+mn-ea"/>
                <a:cs typeface="+mn-cs"/>
              </a:rPr>
              <a:t>.</a:t>
            </a:r>
            <a:r>
              <a:rPr lang="en-US" sz="1800" dirty="0">
                <a:effectLst/>
                <a:latin typeface="+mn-lt"/>
                <a:ea typeface="+mn-ea"/>
                <a:cs typeface="+mn-cs"/>
              </a:rPr>
              <a:t> </a:t>
            </a:r>
            <a:r>
              <a:rPr lang="en-US" sz="1800" dirty="0" err="1">
                <a:latin typeface="+mn-lt"/>
                <a:ea typeface="+mn-ea"/>
                <a:cs typeface="+mn-cs"/>
              </a:rPr>
              <a:t>J</a:t>
            </a:r>
            <a:r>
              <a:rPr lang="en-US" sz="1800" dirty="0" err="1">
                <a:effectLst/>
                <a:latin typeface="+mn-lt"/>
                <a:ea typeface="+mn-ea"/>
                <a:cs typeface="+mn-cs"/>
              </a:rPr>
              <a:t>äätmekäitluskoht</a:t>
            </a:r>
            <a:r>
              <a:rPr lang="en-US" sz="1800" dirty="0">
                <a:effectLst/>
                <a:latin typeface="+mn-lt"/>
                <a:ea typeface="+mn-ea"/>
                <a:cs typeface="+mn-cs"/>
              </a:rPr>
              <a:t> </a:t>
            </a:r>
            <a:r>
              <a:rPr lang="en-US" sz="1800" dirty="0" err="1">
                <a:effectLst/>
                <a:latin typeface="+mn-lt"/>
                <a:ea typeface="+mn-ea"/>
                <a:cs typeface="+mn-cs"/>
              </a:rPr>
              <a:t>peab</a:t>
            </a:r>
            <a:r>
              <a:rPr lang="en-US" sz="1800" dirty="0">
                <a:effectLst/>
                <a:latin typeface="+mn-lt"/>
                <a:ea typeface="+mn-ea"/>
                <a:cs typeface="+mn-cs"/>
              </a:rPr>
              <a:t> </a:t>
            </a:r>
            <a:r>
              <a:rPr lang="en-US" sz="1800" dirty="0" err="1">
                <a:effectLst/>
                <a:latin typeface="+mn-lt"/>
                <a:ea typeface="+mn-ea"/>
                <a:cs typeface="+mn-cs"/>
              </a:rPr>
              <a:t>olema</a:t>
            </a:r>
            <a:r>
              <a:rPr lang="en-US" sz="1800" dirty="0">
                <a:effectLst/>
                <a:latin typeface="+mn-lt"/>
                <a:ea typeface="+mn-ea"/>
                <a:cs typeface="+mn-cs"/>
              </a:rPr>
              <a:t> </a:t>
            </a:r>
            <a:r>
              <a:rPr lang="en-US" sz="1800" dirty="0" err="1">
                <a:effectLst/>
                <a:latin typeface="+mn-lt"/>
                <a:ea typeface="+mn-ea"/>
                <a:cs typeface="+mn-cs"/>
              </a:rPr>
              <a:t>läbinud</a:t>
            </a:r>
            <a:r>
              <a:rPr lang="en-US" sz="1800" dirty="0">
                <a:effectLst/>
                <a:latin typeface="+mn-lt"/>
                <a:ea typeface="+mn-ea"/>
                <a:cs typeface="+mn-cs"/>
              </a:rPr>
              <a:t> </a:t>
            </a:r>
            <a:r>
              <a:rPr lang="en-US" sz="1800" dirty="0" err="1">
                <a:effectLst/>
                <a:latin typeface="+mn-lt"/>
                <a:ea typeface="+mn-ea"/>
                <a:cs typeface="+mn-cs"/>
              </a:rPr>
              <a:t>sõltumatu</a:t>
            </a:r>
            <a:r>
              <a:rPr lang="en-US" sz="1800" dirty="0">
                <a:effectLst/>
                <a:latin typeface="+mn-lt"/>
                <a:ea typeface="+mn-ea"/>
                <a:cs typeface="+mn-cs"/>
              </a:rPr>
              <a:t> </a:t>
            </a:r>
            <a:r>
              <a:rPr lang="en-US" sz="1800" dirty="0" err="1">
                <a:effectLst/>
                <a:latin typeface="+mn-lt"/>
                <a:ea typeface="+mn-ea"/>
                <a:cs typeface="+mn-cs"/>
              </a:rPr>
              <a:t>auditi</a:t>
            </a:r>
            <a:r>
              <a:rPr lang="en-US" sz="1800" dirty="0">
                <a:effectLst/>
                <a:latin typeface="+mn-lt"/>
                <a:ea typeface="+mn-ea"/>
                <a:cs typeface="+mn-cs"/>
              </a:rPr>
              <a:t>, mis </a:t>
            </a:r>
            <a:r>
              <a:rPr lang="en-US" sz="1800" dirty="0" err="1">
                <a:effectLst/>
                <a:latin typeface="+mn-lt"/>
                <a:ea typeface="+mn-ea"/>
                <a:cs typeface="+mn-cs"/>
              </a:rPr>
              <a:t>tõendab</a:t>
            </a:r>
            <a:r>
              <a:rPr lang="en-US" sz="1800" dirty="0">
                <a:effectLst/>
                <a:latin typeface="+mn-lt"/>
                <a:ea typeface="+mn-ea"/>
                <a:cs typeface="+mn-cs"/>
              </a:rPr>
              <a:t> jäätmete </a:t>
            </a:r>
            <a:r>
              <a:rPr lang="en-US" sz="1800" dirty="0" err="1">
                <a:effectLst/>
                <a:latin typeface="+mn-lt"/>
                <a:ea typeface="+mn-ea"/>
                <a:cs typeface="+mn-cs"/>
              </a:rPr>
              <a:t>käitlust</a:t>
            </a:r>
            <a:r>
              <a:rPr lang="en-US" sz="1800" dirty="0">
                <a:effectLst/>
                <a:latin typeface="+mn-lt"/>
                <a:ea typeface="+mn-ea"/>
                <a:cs typeface="+mn-cs"/>
              </a:rPr>
              <a:t> </a:t>
            </a:r>
            <a:r>
              <a:rPr lang="en-US" sz="1800" dirty="0" err="1">
                <a:effectLst/>
                <a:latin typeface="+mn-lt"/>
                <a:ea typeface="+mn-ea"/>
                <a:cs typeface="+mn-cs"/>
              </a:rPr>
              <a:t>keskkonnaohutult</a:t>
            </a:r>
            <a:r>
              <a:rPr lang="en-US" sz="1800" dirty="0">
                <a:effectLst/>
                <a:latin typeface="+mn-lt"/>
                <a:ea typeface="+mn-ea"/>
                <a:cs typeface="+mn-cs"/>
              </a:rPr>
              <a:t> ja </a:t>
            </a:r>
            <a:r>
              <a:rPr lang="en-US" sz="1800" dirty="0" err="1">
                <a:effectLst/>
                <a:latin typeface="+mn-lt"/>
                <a:ea typeface="+mn-ea"/>
                <a:cs typeface="+mn-cs"/>
              </a:rPr>
              <a:t>vastavalt</a:t>
            </a:r>
            <a:r>
              <a:rPr lang="en-US" sz="1800" dirty="0">
                <a:effectLst/>
                <a:latin typeface="+mn-lt"/>
                <a:ea typeface="+mn-ea"/>
                <a:cs typeface="+mn-cs"/>
              </a:rPr>
              <a:t> </a:t>
            </a:r>
            <a:r>
              <a:rPr lang="en-US" sz="1800" dirty="0" err="1">
                <a:effectLst/>
                <a:latin typeface="+mn-lt"/>
                <a:ea typeface="+mn-ea"/>
                <a:cs typeface="+mn-cs"/>
              </a:rPr>
              <a:t>nõuetele</a:t>
            </a:r>
            <a:r>
              <a:rPr lang="en-US" sz="1800" dirty="0">
                <a:effectLst/>
                <a:latin typeface="+mn-lt"/>
                <a:ea typeface="+mn-ea"/>
                <a:cs typeface="+mn-cs"/>
              </a:rPr>
              <a:t>. </a:t>
            </a:r>
            <a:r>
              <a:rPr lang="en-US" sz="1800" dirty="0">
                <a:latin typeface="+mn-lt"/>
                <a:ea typeface="+mn-ea"/>
                <a:cs typeface="+mn-cs"/>
              </a:rPr>
              <a:t>Kui </a:t>
            </a:r>
            <a:r>
              <a:rPr lang="en-US" sz="1800" dirty="0" err="1">
                <a:latin typeface="+mn-lt"/>
                <a:ea typeface="+mn-ea"/>
                <a:cs typeface="+mn-cs"/>
              </a:rPr>
              <a:t>käitluskoht</a:t>
            </a:r>
            <a:r>
              <a:rPr lang="en-US" sz="1800" dirty="0">
                <a:latin typeface="+mn-lt"/>
                <a:ea typeface="+mn-ea"/>
                <a:cs typeface="+mn-cs"/>
              </a:rPr>
              <a:t> </a:t>
            </a:r>
            <a:r>
              <a:rPr lang="en-US" sz="1800" dirty="0" err="1">
                <a:latin typeface="+mn-lt"/>
                <a:ea typeface="+mn-ea"/>
                <a:cs typeface="+mn-cs"/>
              </a:rPr>
              <a:t>ei</a:t>
            </a:r>
            <a:r>
              <a:rPr lang="en-US" sz="1800" dirty="0">
                <a:latin typeface="+mn-lt"/>
                <a:ea typeface="+mn-ea"/>
                <a:cs typeface="+mn-cs"/>
              </a:rPr>
              <a:t> ole </a:t>
            </a:r>
            <a:r>
              <a:rPr lang="en-US" sz="1800" dirty="0" err="1">
                <a:latin typeface="+mn-lt"/>
                <a:ea typeface="+mn-ea"/>
                <a:cs typeface="+mn-cs"/>
              </a:rPr>
              <a:t>auditeeritud</a:t>
            </a:r>
            <a:r>
              <a:rPr lang="en-US" sz="1800" dirty="0">
                <a:latin typeface="+mn-lt"/>
                <a:ea typeface="+mn-ea"/>
                <a:cs typeface="+mn-cs"/>
              </a:rPr>
              <a:t> </a:t>
            </a:r>
            <a:r>
              <a:rPr lang="en-US" sz="1800" dirty="0" err="1">
                <a:latin typeface="+mn-lt"/>
                <a:ea typeface="+mn-ea"/>
                <a:cs typeface="+mn-cs"/>
              </a:rPr>
              <a:t>või</a:t>
            </a:r>
            <a:r>
              <a:rPr lang="en-US" sz="1800" dirty="0">
                <a:latin typeface="+mn-lt"/>
                <a:ea typeface="+mn-ea"/>
                <a:cs typeface="+mn-cs"/>
              </a:rPr>
              <a:t> </a:t>
            </a:r>
            <a:r>
              <a:rPr lang="en-US" sz="1800" dirty="0" err="1">
                <a:latin typeface="+mn-lt"/>
                <a:ea typeface="+mn-ea"/>
                <a:cs typeface="+mn-cs"/>
              </a:rPr>
              <a:t>auditeerimist</a:t>
            </a:r>
            <a:r>
              <a:rPr lang="en-US" sz="1800" dirty="0">
                <a:latin typeface="+mn-lt"/>
                <a:ea typeface="+mn-ea"/>
                <a:cs typeface="+mn-cs"/>
              </a:rPr>
              <a:t> </a:t>
            </a:r>
            <a:r>
              <a:rPr lang="en-US" sz="1800" dirty="0" err="1">
                <a:latin typeface="+mn-lt"/>
                <a:ea typeface="+mn-ea"/>
                <a:cs typeface="+mn-cs"/>
              </a:rPr>
              <a:t>ei</a:t>
            </a:r>
            <a:r>
              <a:rPr lang="en-US" sz="1800" dirty="0">
                <a:latin typeface="+mn-lt"/>
                <a:ea typeface="+mn-ea"/>
                <a:cs typeface="+mn-cs"/>
              </a:rPr>
              <a:t> </a:t>
            </a:r>
            <a:r>
              <a:rPr lang="en-US" sz="1800" dirty="0" err="1">
                <a:latin typeface="+mn-lt"/>
                <a:ea typeface="+mn-ea"/>
                <a:cs typeface="+mn-cs"/>
              </a:rPr>
              <a:t>läbinud</a:t>
            </a:r>
            <a:r>
              <a:rPr lang="en-US" sz="1800" dirty="0">
                <a:latin typeface="+mn-lt"/>
                <a:ea typeface="+mn-ea"/>
                <a:cs typeface="+mn-cs"/>
              </a:rPr>
              <a:t>, </a:t>
            </a:r>
            <a:r>
              <a:rPr lang="en-US" sz="1800" dirty="0" err="1">
                <a:latin typeface="+mn-lt"/>
                <a:ea typeface="+mn-ea"/>
                <a:cs typeface="+mn-cs"/>
              </a:rPr>
              <a:t>siis</a:t>
            </a:r>
            <a:r>
              <a:rPr lang="en-US" sz="1800" dirty="0">
                <a:latin typeface="+mn-lt"/>
                <a:ea typeface="+mn-ea"/>
                <a:cs typeface="+mn-cs"/>
              </a:rPr>
              <a:t> </a:t>
            </a:r>
            <a:r>
              <a:rPr lang="en-US" sz="1800" dirty="0" err="1">
                <a:latin typeface="+mn-lt"/>
                <a:ea typeface="+mn-ea"/>
                <a:cs typeface="+mn-cs"/>
              </a:rPr>
              <a:t>ei</a:t>
            </a:r>
            <a:r>
              <a:rPr lang="en-US" sz="1800" dirty="0">
                <a:latin typeface="+mn-lt"/>
                <a:ea typeface="+mn-ea"/>
                <a:cs typeface="+mn-cs"/>
              </a:rPr>
              <a:t> tohi </a:t>
            </a:r>
            <a:r>
              <a:rPr lang="en-US" sz="1800" dirty="0" err="1">
                <a:latin typeface="+mn-lt"/>
                <a:ea typeface="+mn-ea"/>
                <a:cs typeface="+mn-cs"/>
              </a:rPr>
              <a:t>antud</a:t>
            </a:r>
            <a:r>
              <a:rPr lang="en-US" sz="1800" dirty="0">
                <a:latin typeface="+mn-lt"/>
                <a:ea typeface="+mn-ea"/>
                <a:cs typeface="+mn-cs"/>
              </a:rPr>
              <a:t> </a:t>
            </a:r>
            <a:r>
              <a:rPr lang="en-US" sz="1800" dirty="0" err="1">
                <a:latin typeface="+mn-lt"/>
                <a:ea typeface="+mn-ea"/>
                <a:cs typeface="+mn-cs"/>
              </a:rPr>
              <a:t>jäätmekäitluskohta</a:t>
            </a:r>
            <a:r>
              <a:rPr lang="en-US" sz="1800" dirty="0">
                <a:latin typeface="+mn-lt"/>
                <a:ea typeface="+mn-ea"/>
                <a:cs typeface="+mn-cs"/>
              </a:rPr>
              <a:t> </a:t>
            </a:r>
            <a:r>
              <a:rPr lang="en-US" sz="1800" dirty="0" err="1">
                <a:latin typeface="+mn-lt"/>
                <a:ea typeface="+mn-ea"/>
                <a:cs typeface="+mn-cs"/>
              </a:rPr>
              <a:t>jäätmeid</a:t>
            </a:r>
            <a:r>
              <a:rPr lang="en-US" sz="1800" dirty="0">
                <a:latin typeface="+mn-lt"/>
                <a:ea typeface="+mn-ea"/>
                <a:cs typeface="+mn-cs"/>
              </a:rPr>
              <a:t> </a:t>
            </a:r>
            <a:r>
              <a:rPr lang="en-US" sz="1800" dirty="0" err="1">
                <a:latin typeface="+mn-lt"/>
                <a:ea typeface="+mn-ea"/>
                <a:cs typeface="+mn-cs"/>
              </a:rPr>
              <a:t>eksportida</a:t>
            </a:r>
            <a:r>
              <a:rPr lang="en-US" sz="1800" dirty="0">
                <a:latin typeface="+mn-lt"/>
                <a:ea typeface="+mn-ea"/>
                <a:cs typeface="+mn-cs"/>
              </a:rPr>
              <a:t>. </a:t>
            </a:r>
            <a:endParaRPr lang="en-US" sz="1800" dirty="0">
              <a:effectLst/>
              <a:latin typeface="+mn-lt"/>
              <a:ea typeface="+mn-ea"/>
              <a:cs typeface="+mn-cs"/>
            </a:endParaRPr>
          </a:p>
        </p:txBody>
      </p:sp>
    </p:spTree>
    <p:extLst>
      <p:ext uri="{BB962C8B-B14F-4D97-AF65-F5344CB8AC3E}">
        <p14:creationId xmlns:p14="http://schemas.microsoft.com/office/powerpoint/2010/main" val="1339718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C27BDA-2125-A3A8-A9DC-93BBC2C45DC9}"/>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20AAB22-1FF7-2F50-24BD-6F3B41DCD140}"/>
              </a:ext>
            </a:extLst>
          </p:cNvPr>
          <p:cNvSpPr>
            <a:spLocks noGrp="1"/>
          </p:cNvSpPr>
          <p:nvPr>
            <p:ph type="title"/>
          </p:nvPr>
        </p:nvSpPr>
        <p:spPr>
          <a:xfrm>
            <a:off x="572493" y="238539"/>
            <a:ext cx="11018520" cy="1434415"/>
          </a:xfrm>
        </p:spPr>
        <p:txBody>
          <a:bodyPr vert="horz" lIns="91440" tIns="45720" rIns="91440" bIns="45720" rtlCol="0" anchor="b">
            <a:normAutofit fontScale="90000"/>
          </a:bodyPr>
          <a:lstStyle/>
          <a:p>
            <a:r>
              <a:rPr lang="en-US" sz="5400" dirty="0" err="1">
                <a:solidFill>
                  <a:schemeClr val="tx1"/>
                </a:solidFill>
                <a:latin typeface="+mj-lt"/>
                <a:ea typeface="+mj-ea"/>
                <a:cs typeface="+mj-cs"/>
              </a:rPr>
              <a:t>Ekspor</a:t>
            </a:r>
            <a:r>
              <a:rPr lang="et-EE" sz="5400" dirty="0" err="1">
                <a:solidFill>
                  <a:schemeClr val="tx1"/>
                </a:solidFill>
                <a:latin typeface="+mj-lt"/>
                <a:ea typeface="+mj-ea"/>
                <a:cs typeface="+mj-cs"/>
              </a:rPr>
              <a:t>tija</a:t>
            </a:r>
            <a:r>
              <a:rPr lang="et-EE" sz="5400" dirty="0">
                <a:solidFill>
                  <a:schemeClr val="tx1"/>
                </a:solidFill>
                <a:latin typeface="+mj-lt"/>
                <a:ea typeface="+mj-ea"/>
                <a:cs typeface="+mj-cs"/>
              </a:rPr>
              <a:t> kohustused - Auditeerimine</a:t>
            </a:r>
            <a:endParaRPr lang="en-US" sz="5400" dirty="0">
              <a:solidFill>
                <a:schemeClr val="tx1"/>
              </a:solidFill>
              <a:latin typeface="+mj-lt"/>
              <a:ea typeface="+mj-ea"/>
              <a:cs typeface="+mj-cs"/>
            </a:endParaRPr>
          </a:p>
        </p:txBody>
      </p:sp>
      <p:sp>
        <p:nvSpPr>
          <p:cNvPr id="1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EED87EF-6050-2A34-38AA-F7ED3DB6DB6D}"/>
              </a:ext>
            </a:extLst>
          </p:cNvPr>
          <p:cNvSpPr>
            <a:spLocks noGrp="1"/>
          </p:cNvSpPr>
          <p:nvPr>
            <p:ph sz="half" idx="1"/>
          </p:nvPr>
        </p:nvSpPr>
        <p:spPr>
          <a:xfrm>
            <a:off x="572492" y="2071316"/>
            <a:ext cx="10972799" cy="4119172"/>
          </a:xfrm>
        </p:spPr>
        <p:txBody>
          <a:bodyPr vert="horz" lIns="91440" tIns="45720" rIns="91440" bIns="45720" rtlCol="0" anchor="t">
            <a:normAutofit fontScale="92500"/>
          </a:bodyPr>
          <a:lstStyle/>
          <a:p>
            <a:pPr>
              <a:spcBef>
                <a:spcPts val="600"/>
              </a:spcBef>
              <a:spcAft>
                <a:spcPts val="600"/>
              </a:spcAft>
            </a:pPr>
            <a:r>
              <a:rPr lang="et-EE" sz="1800" dirty="0" err="1">
                <a:effectLst/>
                <a:latin typeface="+mn-lt"/>
                <a:ea typeface="+mn-ea"/>
                <a:cs typeface="+mn-cs"/>
              </a:rPr>
              <a:t>Arikkel</a:t>
            </a:r>
            <a:r>
              <a:rPr lang="et-EE" sz="1800" dirty="0">
                <a:effectLst/>
                <a:latin typeface="+mn-lt"/>
                <a:ea typeface="+mn-ea"/>
                <a:cs typeface="+mn-cs"/>
              </a:rPr>
              <a:t> 46</a:t>
            </a:r>
          </a:p>
          <a:p>
            <a:pPr>
              <a:spcBef>
                <a:spcPts val="600"/>
              </a:spcBef>
              <a:spcAft>
                <a:spcPts val="600"/>
              </a:spcAft>
            </a:pPr>
            <a:r>
              <a:rPr lang="en-US" sz="1800" u="sng" dirty="0" err="1">
                <a:latin typeface="+mn-lt"/>
                <a:ea typeface="+mn-ea"/>
                <a:cs typeface="+mn-cs"/>
              </a:rPr>
              <a:t>EList</a:t>
            </a:r>
            <a:r>
              <a:rPr lang="en-US" sz="1800" u="sng" dirty="0">
                <a:latin typeface="+mn-lt"/>
                <a:ea typeface="+mn-ea"/>
                <a:cs typeface="+mn-cs"/>
              </a:rPr>
              <a:t> </a:t>
            </a:r>
            <a:r>
              <a:rPr lang="en-US" sz="1800" u="sng" dirty="0" err="1">
                <a:latin typeface="+mn-lt"/>
                <a:ea typeface="+mn-ea"/>
                <a:cs typeface="+mn-cs"/>
              </a:rPr>
              <a:t>jäätmeid</a:t>
            </a:r>
            <a:r>
              <a:rPr lang="en-US" sz="1800" u="sng" dirty="0">
                <a:latin typeface="+mn-lt"/>
                <a:ea typeface="+mn-ea"/>
                <a:cs typeface="+mn-cs"/>
              </a:rPr>
              <a:t> </a:t>
            </a:r>
            <a:r>
              <a:rPr lang="en-US" sz="1800" u="sng" dirty="0" err="1">
                <a:latin typeface="+mn-lt"/>
                <a:ea typeface="+mn-ea"/>
                <a:cs typeface="+mn-cs"/>
              </a:rPr>
              <a:t>eksportivad</a:t>
            </a:r>
            <a:r>
              <a:rPr lang="en-US" sz="1800" u="sng" dirty="0">
                <a:latin typeface="+mn-lt"/>
                <a:ea typeface="+mn-ea"/>
                <a:cs typeface="+mn-cs"/>
              </a:rPr>
              <a:t> </a:t>
            </a:r>
            <a:r>
              <a:rPr lang="en-US" sz="1800" u="sng" dirty="0" err="1">
                <a:latin typeface="+mn-lt"/>
                <a:ea typeface="+mn-ea"/>
                <a:cs typeface="+mn-cs"/>
              </a:rPr>
              <a:t>ettevõtted</a:t>
            </a:r>
            <a:r>
              <a:rPr lang="en-US" sz="1800" u="sng" dirty="0">
                <a:latin typeface="+mn-lt"/>
                <a:ea typeface="+mn-ea"/>
                <a:cs typeface="+mn-cs"/>
              </a:rPr>
              <a:t> </a:t>
            </a:r>
            <a:r>
              <a:rPr lang="en-US" sz="1800" u="sng" dirty="0" err="1">
                <a:latin typeface="+mn-lt"/>
                <a:ea typeface="+mn-ea"/>
                <a:cs typeface="+mn-cs"/>
              </a:rPr>
              <a:t>peavad</a:t>
            </a:r>
            <a:r>
              <a:rPr lang="en-US" sz="1800" u="sng" dirty="0">
                <a:latin typeface="+mn-lt"/>
                <a:ea typeface="+mn-ea"/>
                <a:cs typeface="+mn-cs"/>
              </a:rPr>
              <a:t> </a:t>
            </a:r>
            <a:r>
              <a:rPr lang="en-US" sz="1800" u="sng" dirty="0" err="1">
                <a:latin typeface="+mn-lt"/>
                <a:ea typeface="+mn-ea"/>
                <a:cs typeface="+mn-cs"/>
              </a:rPr>
              <a:t>tõenda</a:t>
            </a:r>
            <a:r>
              <a:rPr lang="et-EE" sz="1800" u="sng" dirty="0">
                <a:latin typeface="+mn-lt"/>
                <a:ea typeface="+mn-ea"/>
                <a:cs typeface="+mn-cs"/>
              </a:rPr>
              <a:t>d</a:t>
            </a:r>
            <a:r>
              <a:rPr lang="en-US" sz="1800" u="sng" dirty="0">
                <a:latin typeface="+mn-lt"/>
                <a:ea typeface="+mn-ea"/>
                <a:cs typeface="+mn-cs"/>
              </a:rPr>
              <a:t>a, et </a:t>
            </a:r>
            <a:r>
              <a:rPr lang="en-US" sz="1800" u="sng" dirty="0" err="1">
                <a:latin typeface="+mn-lt"/>
                <a:ea typeface="+mn-ea"/>
                <a:cs typeface="+mn-cs"/>
              </a:rPr>
              <a:t>eksporditud</a:t>
            </a:r>
            <a:r>
              <a:rPr lang="en-US" sz="1800" u="sng" dirty="0">
                <a:latin typeface="+mn-lt"/>
                <a:ea typeface="+mn-ea"/>
                <a:cs typeface="+mn-cs"/>
              </a:rPr>
              <a:t> </a:t>
            </a:r>
            <a:r>
              <a:rPr lang="en-US" sz="1800" u="sng" dirty="0" err="1">
                <a:latin typeface="+mn-lt"/>
                <a:ea typeface="+mn-ea"/>
                <a:cs typeface="+mn-cs"/>
              </a:rPr>
              <a:t>jäätmeid</a:t>
            </a:r>
            <a:r>
              <a:rPr lang="en-US" sz="1800" u="sng" dirty="0">
                <a:latin typeface="+mn-lt"/>
                <a:ea typeface="+mn-ea"/>
                <a:cs typeface="+mn-cs"/>
              </a:rPr>
              <a:t> </a:t>
            </a:r>
            <a:r>
              <a:rPr lang="en-US" sz="1800" u="sng" dirty="0" err="1">
                <a:latin typeface="+mn-lt"/>
                <a:ea typeface="+mn-ea"/>
                <a:cs typeface="+mn-cs"/>
              </a:rPr>
              <a:t>käideldakse</a:t>
            </a:r>
            <a:r>
              <a:rPr lang="en-US" sz="1800" u="sng" dirty="0">
                <a:latin typeface="+mn-lt"/>
                <a:ea typeface="+mn-ea"/>
                <a:cs typeface="+mn-cs"/>
              </a:rPr>
              <a:t> </a:t>
            </a:r>
            <a:r>
              <a:rPr lang="en-US" sz="1800" u="sng" dirty="0" err="1">
                <a:latin typeface="+mn-lt"/>
                <a:ea typeface="+mn-ea"/>
                <a:cs typeface="+mn-cs"/>
              </a:rPr>
              <a:t>nõuetekohaselt</a:t>
            </a:r>
            <a:r>
              <a:rPr lang="en-US" sz="1800" u="sng" dirty="0">
                <a:latin typeface="+mn-lt"/>
                <a:ea typeface="+mn-ea"/>
                <a:cs typeface="+mn-cs"/>
              </a:rPr>
              <a:t>.</a:t>
            </a:r>
            <a:r>
              <a:rPr lang="en-US" sz="1800" dirty="0">
                <a:latin typeface="+mn-lt"/>
                <a:ea typeface="+mn-ea"/>
                <a:cs typeface="+mn-cs"/>
              </a:rPr>
              <a:t> </a:t>
            </a:r>
            <a:endParaRPr lang="et-EE" sz="1800" dirty="0">
              <a:latin typeface="+mn-lt"/>
              <a:ea typeface="+mn-ea"/>
              <a:cs typeface="+mn-cs"/>
            </a:endParaRPr>
          </a:p>
          <a:p>
            <a:pPr>
              <a:spcBef>
                <a:spcPts val="600"/>
              </a:spcBef>
              <a:spcAft>
                <a:spcPts val="600"/>
              </a:spcAft>
            </a:pPr>
            <a:r>
              <a:rPr lang="et-EE" sz="1800" u="sng" dirty="0">
                <a:latin typeface="+mn-lt"/>
                <a:ea typeface="+mn-ea"/>
                <a:cs typeface="+mn-cs"/>
              </a:rPr>
              <a:t>Teataja või vedu korraldav isik võib eksportida jäätmeid liidust välja, kui suudab tõendada, et sihtriigis asuv </a:t>
            </a:r>
            <a:r>
              <a:rPr lang="et-EE" sz="1800" u="sng" dirty="0" err="1">
                <a:latin typeface="+mn-lt"/>
                <a:ea typeface="+mn-ea"/>
                <a:cs typeface="+mn-cs"/>
              </a:rPr>
              <a:t>jäätmekäitlea</a:t>
            </a:r>
            <a:r>
              <a:rPr lang="et-EE" sz="1800" u="sng" dirty="0">
                <a:latin typeface="+mn-lt"/>
                <a:ea typeface="+mn-ea"/>
                <a:cs typeface="+mn-cs"/>
              </a:rPr>
              <a:t> käitleb neid keskkonnahoidlikult, vastavalt artiklile 59</a:t>
            </a:r>
            <a:endParaRPr lang="et-EE" sz="1800" dirty="0">
              <a:latin typeface="+mn-lt"/>
              <a:ea typeface="+mn-ea"/>
              <a:cs typeface="+mn-cs"/>
            </a:endParaRPr>
          </a:p>
          <a:p>
            <a:pPr>
              <a:spcBef>
                <a:spcPts val="600"/>
              </a:spcBef>
              <a:spcAft>
                <a:spcPts val="600"/>
              </a:spcAft>
            </a:pPr>
            <a:r>
              <a:rPr lang="et-EE" sz="1800" u="sng" dirty="0">
                <a:latin typeface="+mn-lt"/>
                <a:ea typeface="+mn-ea"/>
                <a:cs typeface="+mn-cs"/>
              </a:rPr>
              <a:t>Teataja või vedu korraldav isik ei tohi jäätmeid eksportida käitluskohta, mis ei vasta X lisa B osa kriteeriumitele</a:t>
            </a:r>
          </a:p>
          <a:p>
            <a:pPr>
              <a:spcBef>
                <a:spcPts val="600"/>
              </a:spcBef>
              <a:spcAft>
                <a:spcPts val="600"/>
              </a:spcAft>
            </a:pPr>
            <a:r>
              <a:rPr lang="et-EE" sz="1800" u="sng" dirty="0">
                <a:effectLst/>
                <a:latin typeface="+mn-lt"/>
                <a:ea typeface="+mn-ea"/>
                <a:cs typeface="+mn-cs"/>
              </a:rPr>
              <a:t>Teataja või vedu korraldav isik tellib auditeerimise või hangib teise teataja või vedu korraldanud isiku poolt juba läbiviidud auditiaruande või hangib käitluskoha enda poolt tellitud auditiaruande</a:t>
            </a:r>
          </a:p>
          <a:p>
            <a:pPr>
              <a:spcBef>
                <a:spcPts val="600"/>
              </a:spcBef>
              <a:spcAft>
                <a:spcPts val="600"/>
              </a:spcAft>
            </a:pPr>
            <a:r>
              <a:rPr lang="et-EE" sz="1800" u="sng" dirty="0">
                <a:effectLst/>
                <a:latin typeface="+mn-lt"/>
                <a:ea typeface="+mn-ea"/>
                <a:cs typeface="+mn-cs"/>
              </a:rPr>
              <a:t>Auditi viib läbi kolmas isik, kes vastav X lisa A osa nõuetele</a:t>
            </a:r>
          </a:p>
          <a:p>
            <a:pPr>
              <a:spcBef>
                <a:spcPts val="600"/>
              </a:spcBef>
              <a:spcAft>
                <a:spcPts val="600"/>
              </a:spcAft>
            </a:pPr>
            <a:r>
              <a:rPr lang="en-US" sz="1800" dirty="0" err="1">
                <a:latin typeface="+mn-lt"/>
                <a:ea typeface="+mn-ea"/>
                <a:cs typeface="+mn-cs"/>
              </a:rPr>
              <a:t>J</a:t>
            </a:r>
            <a:r>
              <a:rPr lang="en-US" sz="1800" dirty="0" err="1">
                <a:effectLst/>
                <a:latin typeface="+mn-lt"/>
                <a:ea typeface="+mn-ea"/>
                <a:cs typeface="+mn-cs"/>
              </a:rPr>
              <a:t>äätmekäitluskoht</a:t>
            </a:r>
            <a:r>
              <a:rPr lang="en-US" sz="1800" dirty="0">
                <a:effectLst/>
                <a:latin typeface="+mn-lt"/>
                <a:ea typeface="+mn-ea"/>
                <a:cs typeface="+mn-cs"/>
              </a:rPr>
              <a:t> </a:t>
            </a:r>
            <a:r>
              <a:rPr lang="en-US" sz="1800" dirty="0" err="1">
                <a:effectLst/>
                <a:latin typeface="+mn-lt"/>
                <a:ea typeface="+mn-ea"/>
                <a:cs typeface="+mn-cs"/>
              </a:rPr>
              <a:t>peab</a:t>
            </a:r>
            <a:r>
              <a:rPr lang="en-US" sz="1800" dirty="0">
                <a:effectLst/>
                <a:latin typeface="+mn-lt"/>
                <a:ea typeface="+mn-ea"/>
                <a:cs typeface="+mn-cs"/>
              </a:rPr>
              <a:t> </a:t>
            </a:r>
            <a:r>
              <a:rPr lang="en-US" sz="1800" dirty="0" err="1">
                <a:effectLst/>
                <a:latin typeface="+mn-lt"/>
                <a:ea typeface="+mn-ea"/>
                <a:cs typeface="+mn-cs"/>
              </a:rPr>
              <a:t>olema</a:t>
            </a:r>
            <a:r>
              <a:rPr lang="en-US" sz="1800" dirty="0">
                <a:effectLst/>
                <a:latin typeface="+mn-lt"/>
                <a:ea typeface="+mn-ea"/>
                <a:cs typeface="+mn-cs"/>
              </a:rPr>
              <a:t> </a:t>
            </a:r>
            <a:r>
              <a:rPr lang="en-US" sz="1800" dirty="0" err="1">
                <a:effectLst/>
                <a:latin typeface="+mn-lt"/>
                <a:ea typeface="+mn-ea"/>
                <a:cs typeface="+mn-cs"/>
              </a:rPr>
              <a:t>läbinud</a:t>
            </a:r>
            <a:r>
              <a:rPr lang="en-US" sz="1800" dirty="0">
                <a:effectLst/>
                <a:latin typeface="+mn-lt"/>
                <a:ea typeface="+mn-ea"/>
                <a:cs typeface="+mn-cs"/>
              </a:rPr>
              <a:t> </a:t>
            </a:r>
            <a:r>
              <a:rPr lang="en-US" sz="1800" dirty="0" err="1">
                <a:effectLst/>
                <a:latin typeface="+mn-lt"/>
                <a:ea typeface="+mn-ea"/>
                <a:cs typeface="+mn-cs"/>
              </a:rPr>
              <a:t>sõltumatu</a:t>
            </a:r>
            <a:r>
              <a:rPr lang="en-US" sz="1800" dirty="0">
                <a:effectLst/>
                <a:latin typeface="+mn-lt"/>
                <a:ea typeface="+mn-ea"/>
                <a:cs typeface="+mn-cs"/>
              </a:rPr>
              <a:t> </a:t>
            </a:r>
            <a:r>
              <a:rPr lang="en-US" sz="1800" dirty="0" err="1">
                <a:effectLst/>
                <a:latin typeface="+mn-lt"/>
                <a:ea typeface="+mn-ea"/>
                <a:cs typeface="+mn-cs"/>
              </a:rPr>
              <a:t>auditi</a:t>
            </a:r>
            <a:r>
              <a:rPr lang="en-US" sz="1800" dirty="0">
                <a:effectLst/>
                <a:latin typeface="+mn-lt"/>
                <a:ea typeface="+mn-ea"/>
                <a:cs typeface="+mn-cs"/>
              </a:rPr>
              <a:t>, mis </a:t>
            </a:r>
            <a:r>
              <a:rPr lang="en-US" sz="1800" dirty="0" err="1">
                <a:effectLst/>
                <a:latin typeface="+mn-lt"/>
                <a:ea typeface="+mn-ea"/>
                <a:cs typeface="+mn-cs"/>
              </a:rPr>
              <a:t>tõendab</a:t>
            </a:r>
            <a:r>
              <a:rPr lang="en-US" sz="1800" dirty="0">
                <a:effectLst/>
                <a:latin typeface="+mn-lt"/>
                <a:ea typeface="+mn-ea"/>
                <a:cs typeface="+mn-cs"/>
              </a:rPr>
              <a:t> jäätmete </a:t>
            </a:r>
            <a:r>
              <a:rPr lang="en-US" sz="1800" dirty="0" err="1">
                <a:effectLst/>
                <a:latin typeface="+mn-lt"/>
                <a:ea typeface="+mn-ea"/>
                <a:cs typeface="+mn-cs"/>
              </a:rPr>
              <a:t>käitlust</a:t>
            </a:r>
            <a:r>
              <a:rPr lang="en-US" sz="1800" dirty="0">
                <a:effectLst/>
                <a:latin typeface="+mn-lt"/>
                <a:ea typeface="+mn-ea"/>
                <a:cs typeface="+mn-cs"/>
              </a:rPr>
              <a:t> </a:t>
            </a:r>
            <a:r>
              <a:rPr lang="en-US" sz="1800" dirty="0" err="1">
                <a:effectLst/>
                <a:latin typeface="+mn-lt"/>
                <a:ea typeface="+mn-ea"/>
                <a:cs typeface="+mn-cs"/>
              </a:rPr>
              <a:t>keskkonnaohutult</a:t>
            </a:r>
            <a:r>
              <a:rPr lang="en-US" sz="1800" dirty="0">
                <a:effectLst/>
                <a:latin typeface="+mn-lt"/>
                <a:ea typeface="+mn-ea"/>
                <a:cs typeface="+mn-cs"/>
              </a:rPr>
              <a:t> ja </a:t>
            </a:r>
            <a:r>
              <a:rPr lang="en-US" sz="1800" dirty="0" err="1">
                <a:effectLst/>
                <a:latin typeface="+mn-lt"/>
                <a:ea typeface="+mn-ea"/>
                <a:cs typeface="+mn-cs"/>
              </a:rPr>
              <a:t>vastavalt</a:t>
            </a:r>
            <a:r>
              <a:rPr lang="en-US" sz="1800" dirty="0">
                <a:effectLst/>
                <a:latin typeface="+mn-lt"/>
                <a:ea typeface="+mn-ea"/>
                <a:cs typeface="+mn-cs"/>
              </a:rPr>
              <a:t> </a:t>
            </a:r>
            <a:r>
              <a:rPr lang="en-US" sz="1800" dirty="0" err="1">
                <a:effectLst/>
                <a:latin typeface="+mn-lt"/>
                <a:ea typeface="+mn-ea"/>
                <a:cs typeface="+mn-cs"/>
              </a:rPr>
              <a:t>nõuetele</a:t>
            </a:r>
            <a:r>
              <a:rPr lang="en-US" sz="1800" dirty="0">
                <a:effectLst/>
                <a:latin typeface="+mn-lt"/>
                <a:ea typeface="+mn-ea"/>
                <a:cs typeface="+mn-cs"/>
              </a:rPr>
              <a:t>. </a:t>
            </a:r>
            <a:r>
              <a:rPr lang="en-US" sz="1800" dirty="0">
                <a:latin typeface="+mn-lt"/>
                <a:ea typeface="+mn-ea"/>
                <a:cs typeface="+mn-cs"/>
              </a:rPr>
              <a:t>Kui </a:t>
            </a:r>
            <a:r>
              <a:rPr lang="en-US" sz="1800" dirty="0" err="1">
                <a:latin typeface="+mn-lt"/>
                <a:ea typeface="+mn-ea"/>
                <a:cs typeface="+mn-cs"/>
              </a:rPr>
              <a:t>käitluskoht</a:t>
            </a:r>
            <a:r>
              <a:rPr lang="en-US" sz="1800" dirty="0">
                <a:latin typeface="+mn-lt"/>
                <a:ea typeface="+mn-ea"/>
                <a:cs typeface="+mn-cs"/>
              </a:rPr>
              <a:t> </a:t>
            </a:r>
            <a:r>
              <a:rPr lang="en-US" sz="1800" dirty="0" err="1">
                <a:latin typeface="+mn-lt"/>
                <a:ea typeface="+mn-ea"/>
                <a:cs typeface="+mn-cs"/>
              </a:rPr>
              <a:t>ei</a:t>
            </a:r>
            <a:r>
              <a:rPr lang="en-US" sz="1800" dirty="0">
                <a:latin typeface="+mn-lt"/>
                <a:ea typeface="+mn-ea"/>
                <a:cs typeface="+mn-cs"/>
              </a:rPr>
              <a:t> ole </a:t>
            </a:r>
            <a:r>
              <a:rPr lang="en-US" sz="1800" dirty="0" err="1">
                <a:latin typeface="+mn-lt"/>
                <a:ea typeface="+mn-ea"/>
                <a:cs typeface="+mn-cs"/>
              </a:rPr>
              <a:t>auditeeritud</a:t>
            </a:r>
            <a:r>
              <a:rPr lang="en-US" sz="1800" dirty="0">
                <a:latin typeface="+mn-lt"/>
                <a:ea typeface="+mn-ea"/>
                <a:cs typeface="+mn-cs"/>
              </a:rPr>
              <a:t> </a:t>
            </a:r>
            <a:r>
              <a:rPr lang="en-US" sz="1800" dirty="0" err="1">
                <a:latin typeface="+mn-lt"/>
                <a:ea typeface="+mn-ea"/>
                <a:cs typeface="+mn-cs"/>
              </a:rPr>
              <a:t>või</a:t>
            </a:r>
            <a:r>
              <a:rPr lang="en-US" sz="1800" dirty="0">
                <a:latin typeface="+mn-lt"/>
                <a:ea typeface="+mn-ea"/>
                <a:cs typeface="+mn-cs"/>
              </a:rPr>
              <a:t> </a:t>
            </a:r>
            <a:r>
              <a:rPr lang="en-US" sz="1800" dirty="0" err="1">
                <a:latin typeface="+mn-lt"/>
                <a:ea typeface="+mn-ea"/>
                <a:cs typeface="+mn-cs"/>
              </a:rPr>
              <a:t>auditeerimist</a:t>
            </a:r>
            <a:r>
              <a:rPr lang="en-US" sz="1800" dirty="0">
                <a:latin typeface="+mn-lt"/>
                <a:ea typeface="+mn-ea"/>
                <a:cs typeface="+mn-cs"/>
              </a:rPr>
              <a:t> </a:t>
            </a:r>
            <a:r>
              <a:rPr lang="en-US" sz="1800" dirty="0" err="1">
                <a:latin typeface="+mn-lt"/>
                <a:ea typeface="+mn-ea"/>
                <a:cs typeface="+mn-cs"/>
              </a:rPr>
              <a:t>ei</a:t>
            </a:r>
            <a:r>
              <a:rPr lang="en-US" sz="1800" dirty="0">
                <a:latin typeface="+mn-lt"/>
                <a:ea typeface="+mn-ea"/>
                <a:cs typeface="+mn-cs"/>
              </a:rPr>
              <a:t> </a:t>
            </a:r>
            <a:r>
              <a:rPr lang="en-US" sz="1800" dirty="0" err="1">
                <a:latin typeface="+mn-lt"/>
                <a:ea typeface="+mn-ea"/>
                <a:cs typeface="+mn-cs"/>
              </a:rPr>
              <a:t>läbinud</a:t>
            </a:r>
            <a:r>
              <a:rPr lang="en-US" sz="1800" dirty="0">
                <a:latin typeface="+mn-lt"/>
                <a:ea typeface="+mn-ea"/>
                <a:cs typeface="+mn-cs"/>
              </a:rPr>
              <a:t>, </a:t>
            </a:r>
            <a:r>
              <a:rPr lang="en-US" sz="1800" dirty="0" err="1">
                <a:latin typeface="+mn-lt"/>
                <a:ea typeface="+mn-ea"/>
                <a:cs typeface="+mn-cs"/>
              </a:rPr>
              <a:t>siis</a:t>
            </a:r>
            <a:r>
              <a:rPr lang="en-US" sz="1800" dirty="0">
                <a:latin typeface="+mn-lt"/>
                <a:ea typeface="+mn-ea"/>
                <a:cs typeface="+mn-cs"/>
              </a:rPr>
              <a:t> </a:t>
            </a:r>
            <a:r>
              <a:rPr lang="en-US" sz="1800" dirty="0" err="1">
                <a:latin typeface="+mn-lt"/>
                <a:ea typeface="+mn-ea"/>
                <a:cs typeface="+mn-cs"/>
              </a:rPr>
              <a:t>ei</a:t>
            </a:r>
            <a:r>
              <a:rPr lang="en-US" sz="1800" dirty="0">
                <a:latin typeface="+mn-lt"/>
                <a:ea typeface="+mn-ea"/>
                <a:cs typeface="+mn-cs"/>
              </a:rPr>
              <a:t> tohi </a:t>
            </a:r>
            <a:r>
              <a:rPr lang="en-US" sz="1800" dirty="0" err="1">
                <a:latin typeface="+mn-lt"/>
                <a:ea typeface="+mn-ea"/>
                <a:cs typeface="+mn-cs"/>
              </a:rPr>
              <a:t>antud</a:t>
            </a:r>
            <a:r>
              <a:rPr lang="en-US" sz="1800" dirty="0">
                <a:latin typeface="+mn-lt"/>
                <a:ea typeface="+mn-ea"/>
                <a:cs typeface="+mn-cs"/>
              </a:rPr>
              <a:t> </a:t>
            </a:r>
            <a:r>
              <a:rPr lang="en-US" sz="1800" dirty="0" err="1">
                <a:latin typeface="+mn-lt"/>
                <a:ea typeface="+mn-ea"/>
                <a:cs typeface="+mn-cs"/>
              </a:rPr>
              <a:t>jäätmekäitluskohta</a:t>
            </a:r>
            <a:r>
              <a:rPr lang="en-US" sz="1800" dirty="0">
                <a:latin typeface="+mn-lt"/>
                <a:ea typeface="+mn-ea"/>
                <a:cs typeface="+mn-cs"/>
              </a:rPr>
              <a:t> </a:t>
            </a:r>
            <a:r>
              <a:rPr lang="en-US" sz="1800" dirty="0" err="1">
                <a:latin typeface="+mn-lt"/>
                <a:ea typeface="+mn-ea"/>
                <a:cs typeface="+mn-cs"/>
              </a:rPr>
              <a:t>jäätmeid</a:t>
            </a:r>
            <a:r>
              <a:rPr lang="en-US" sz="1800" dirty="0">
                <a:latin typeface="+mn-lt"/>
                <a:ea typeface="+mn-ea"/>
                <a:cs typeface="+mn-cs"/>
              </a:rPr>
              <a:t> </a:t>
            </a:r>
            <a:r>
              <a:rPr lang="en-US" sz="1800" dirty="0" err="1">
                <a:latin typeface="+mn-lt"/>
                <a:ea typeface="+mn-ea"/>
                <a:cs typeface="+mn-cs"/>
              </a:rPr>
              <a:t>eksportida</a:t>
            </a:r>
            <a:r>
              <a:rPr lang="en-US" sz="1800" dirty="0">
                <a:latin typeface="+mn-lt"/>
                <a:ea typeface="+mn-ea"/>
                <a:cs typeface="+mn-cs"/>
              </a:rPr>
              <a:t>. </a:t>
            </a:r>
            <a:endParaRPr lang="et-EE" sz="1800" dirty="0">
              <a:latin typeface="+mn-lt"/>
              <a:ea typeface="+mn-ea"/>
              <a:cs typeface="+mn-cs"/>
            </a:endParaRPr>
          </a:p>
          <a:p>
            <a:pPr>
              <a:spcBef>
                <a:spcPts val="600"/>
              </a:spcBef>
              <a:spcAft>
                <a:spcPts val="600"/>
              </a:spcAft>
            </a:pPr>
            <a:r>
              <a:rPr lang="et-EE" sz="1800" dirty="0">
                <a:effectLst/>
                <a:latin typeface="+mn-lt"/>
                <a:ea typeface="+mn-ea"/>
                <a:cs typeface="+mn-cs"/>
              </a:rPr>
              <a:t>Erand artikkel 46 lõikes 11,</a:t>
            </a:r>
            <a:endParaRPr lang="en-US" sz="1800" dirty="0">
              <a:effectLst/>
              <a:latin typeface="+mn-lt"/>
              <a:ea typeface="+mn-ea"/>
              <a:cs typeface="+mn-cs"/>
            </a:endParaRPr>
          </a:p>
        </p:txBody>
      </p:sp>
    </p:spTree>
    <p:extLst>
      <p:ext uri="{BB962C8B-B14F-4D97-AF65-F5344CB8AC3E}">
        <p14:creationId xmlns:p14="http://schemas.microsoft.com/office/powerpoint/2010/main" val="123022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C27BDA-2125-A3A8-A9DC-93BBC2C45DC9}"/>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20AAB22-1FF7-2F50-24BD-6F3B41DCD140}"/>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5400">
                <a:solidFill>
                  <a:schemeClr val="tx1"/>
                </a:solidFill>
                <a:latin typeface="+mj-lt"/>
                <a:ea typeface="+mj-ea"/>
                <a:cs typeface="+mj-cs"/>
              </a:rPr>
              <a:t>Eksport EL-ist OECD riikidesse</a:t>
            </a:r>
          </a:p>
        </p:txBody>
      </p:sp>
      <p:sp>
        <p:nvSpPr>
          <p:cNvPr id="1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EED87EF-6050-2A34-38AA-F7ED3DB6DB6D}"/>
              </a:ext>
            </a:extLst>
          </p:cNvPr>
          <p:cNvSpPr>
            <a:spLocks noGrp="1"/>
          </p:cNvSpPr>
          <p:nvPr>
            <p:ph sz="half" idx="1"/>
          </p:nvPr>
        </p:nvSpPr>
        <p:spPr>
          <a:xfrm>
            <a:off x="572492" y="2071316"/>
            <a:ext cx="11018519" cy="4119172"/>
          </a:xfrm>
        </p:spPr>
        <p:txBody>
          <a:bodyPr vert="horz" lIns="91440" tIns="45720" rIns="91440" bIns="45720" rtlCol="0" anchor="t">
            <a:normAutofit/>
          </a:bodyPr>
          <a:lstStyle/>
          <a:p>
            <a:pPr>
              <a:spcBef>
                <a:spcPts val="600"/>
              </a:spcBef>
              <a:spcAft>
                <a:spcPts val="600"/>
              </a:spcAft>
            </a:pPr>
            <a:endParaRPr lang="en-US" sz="2200" dirty="0">
              <a:latin typeface="+mn-lt"/>
              <a:ea typeface="+mn-ea"/>
              <a:cs typeface="+mn-cs"/>
            </a:endParaRPr>
          </a:p>
          <a:p>
            <a:r>
              <a:rPr lang="en-US" sz="2200" b="0" i="0" dirty="0">
                <a:effectLst/>
                <a:latin typeface="+mn-lt"/>
                <a:ea typeface="+mn-ea"/>
                <a:cs typeface="+mn-cs"/>
              </a:rPr>
              <a:t>OECD </a:t>
            </a:r>
            <a:r>
              <a:rPr lang="en-US" sz="2200" b="0" i="0" dirty="0" err="1">
                <a:effectLst/>
                <a:latin typeface="+mn-lt"/>
                <a:ea typeface="+mn-ea"/>
                <a:cs typeface="+mn-cs"/>
              </a:rPr>
              <a:t>riikidesse</a:t>
            </a:r>
            <a:r>
              <a:rPr lang="en-US" sz="2200" b="0" i="0" dirty="0">
                <a:effectLst/>
                <a:latin typeface="+mn-lt"/>
                <a:ea typeface="+mn-ea"/>
                <a:cs typeface="+mn-cs"/>
              </a:rPr>
              <a:t> </a:t>
            </a:r>
            <a:r>
              <a:rPr lang="en-US" sz="2200" b="0" i="0" dirty="0" err="1">
                <a:effectLst/>
                <a:latin typeface="+mn-lt"/>
                <a:ea typeface="+mn-ea"/>
                <a:cs typeface="+mn-cs"/>
              </a:rPr>
              <a:t>eksportimise</a:t>
            </a:r>
            <a:r>
              <a:rPr lang="en-US" sz="2200" b="0" i="0" dirty="0">
                <a:effectLst/>
                <a:latin typeface="+mn-lt"/>
                <a:ea typeface="+mn-ea"/>
                <a:cs typeface="+mn-cs"/>
              </a:rPr>
              <a:t> </a:t>
            </a:r>
            <a:r>
              <a:rPr lang="en-US" sz="2200" b="0" i="0" dirty="0" err="1">
                <a:effectLst/>
                <a:latin typeface="+mn-lt"/>
                <a:ea typeface="+mn-ea"/>
                <a:cs typeface="+mn-cs"/>
              </a:rPr>
              <a:t>menetlusraamistik</a:t>
            </a:r>
            <a:r>
              <a:rPr lang="en-US" sz="2200" b="0" i="0" dirty="0">
                <a:effectLst/>
                <a:latin typeface="+mn-lt"/>
                <a:ea typeface="+mn-ea"/>
                <a:cs typeface="+mn-cs"/>
              </a:rPr>
              <a:t> on </a:t>
            </a:r>
            <a:r>
              <a:rPr lang="en-US" sz="2200" b="0" i="0" dirty="0" err="1">
                <a:effectLst/>
                <a:latin typeface="+mn-lt"/>
                <a:ea typeface="+mn-ea"/>
                <a:cs typeface="+mn-cs"/>
              </a:rPr>
              <a:t>sarnane</a:t>
            </a:r>
            <a:r>
              <a:rPr lang="en-US" sz="2200" b="0" i="0" dirty="0">
                <a:effectLst/>
                <a:latin typeface="+mn-lt"/>
                <a:ea typeface="+mn-ea"/>
                <a:cs typeface="+mn-cs"/>
              </a:rPr>
              <a:t> </a:t>
            </a:r>
            <a:r>
              <a:rPr lang="en-US" sz="2200" b="0" i="0" dirty="0" err="1">
                <a:effectLst/>
                <a:latin typeface="+mn-lt"/>
                <a:ea typeface="+mn-ea"/>
                <a:cs typeface="+mn-cs"/>
              </a:rPr>
              <a:t>liikmesriikidevaheliste</a:t>
            </a:r>
            <a:r>
              <a:rPr lang="en-US" sz="2200" b="0" i="0" dirty="0">
                <a:effectLst/>
                <a:latin typeface="+mn-lt"/>
                <a:ea typeface="+mn-ea"/>
                <a:cs typeface="+mn-cs"/>
              </a:rPr>
              <a:t> </a:t>
            </a:r>
            <a:r>
              <a:rPr lang="en-US" sz="2200" b="0" i="0" dirty="0" err="1">
                <a:effectLst/>
                <a:latin typeface="+mn-lt"/>
                <a:ea typeface="+mn-ea"/>
                <a:cs typeface="+mn-cs"/>
              </a:rPr>
              <a:t>vedude</a:t>
            </a:r>
            <a:r>
              <a:rPr lang="en-US" sz="2200" b="0" i="0" dirty="0">
                <a:effectLst/>
                <a:latin typeface="+mn-lt"/>
                <a:ea typeface="+mn-ea"/>
                <a:cs typeface="+mn-cs"/>
              </a:rPr>
              <a:t> </a:t>
            </a:r>
            <a:r>
              <a:rPr lang="en-US" sz="2200" b="0" i="0" dirty="0" err="1">
                <a:effectLst/>
                <a:latin typeface="+mn-lt"/>
                <a:ea typeface="+mn-ea"/>
                <a:cs typeface="+mn-cs"/>
              </a:rPr>
              <a:t>nõuetega</a:t>
            </a:r>
            <a:endParaRPr lang="en-US" sz="2200" b="0" i="0" dirty="0">
              <a:effectLst/>
              <a:latin typeface="+mn-lt"/>
              <a:ea typeface="+mn-ea"/>
              <a:cs typeface="+mn-cs"/>
            </a:endParaRPr>
          </a:p>
          <a:p>
            <a:r>
              <a:rPr lang="en-US" sz="2200" b="0" i="0" dirty="0" err="1">
                <a:effectLst/>
                <a:latin typeface="+mn-lt"/>
                <a:ea typeface="+mn-ea"/>
                <a:cs typeface="+mn-cs"/>
              </a:rPr>
              <a:t>Komisjon</a:t>
            </a:r>
            <a:r>
              <a:rPr lang="en-US" sz="2200" b="0" i="0" dirty="0">
                <a:effectLst/>
                <a:latin typeface="+mn-lt"/>
                <a:ea typeface="+mn-ea"/>
                <a:cs typeface="+mn-cs"/>
              </a:rPr>
              <a:t> </a:t>
            </a:r>
            <a:r>
              <a:rPr lang="en-US" sz="2200" b="0" i="0" dirty="0" err="1">
                <a:effectLst/>
                <a:latin typeface="+mn-lt"/>
                <a:ea typeface="+mn-ea"/>
                <a:cs typeface="+mn-cs"/>
              </a:rPr>
              <a:t>jälgib</a:t>
            </a:r>
            <a:r>
              <a:rPr lang="en-US" sz="2200" b="0" i="0" dirty="0">
                <a:effectLst/>
                <a:latin typeface="+mn-lt"/>
                <a:ea typeface="+mn-ea"/>
                <a:cs typeface="+mn-cs"/>
              </a:rPr>
              <a:t> OECD </a:t>
            </a:r>
            <a:r>
              <a:rPr lang="en-US" sz="2200" b="0" i="0" dirty="0" err="1">
                <a:effectLst/>
                <a:latin typeface="+mn-lt"/>
                <a:ea typeface="+mn-ea"/>
                <a:cs typeface="+mn-cs"/>
              </a:rPr>
              <a:t>riikidesse</a:t>
            </a:r>
            <a:r>
              <a:rPr lang="en-US" sz="2200" b="0" i="0" dirty="0">
                <a:effectLst/>
                <a:latin typeface="+mn-lt"/>
                <a:ea typeface="+mn-ea"/>
                <a:cs typeface="+mn-cs"/>
              </a:rPr>
              <a:t> </a:t>
            </a:r>
            <a:r>
              <a:rPr lang="en-US" sz="2200" b="0" i="0" dirty="0" err="1">
                <a:effectLst/>
                <a:latin typeface="+mn-lt"/>
                <a:ea typeface="+mn-ea"/>
                <a:cs typeface="+mn-cs"/>
              </a:rPr>
              <a:t>suunatud</a:t>
            </a:r>
            <a:r>
              <a:rPr lang="en-US" sz="2200" b="0" i="0" dirty="0">
                <a:effectLst/>
                <a:latin typeface="+mn-lt"/>
                <a:ea typeface="+mn-ea"/>
                <a:cs typeface="+mn-cs"/>
              </a:rPr>
              <a:t> </a:t>
            </a:r>
            <a:r>
              <a:rPr lang="en-US" sz="2200" b="0" i="0" dirty="0" err="1">
                <a:effectLst/>
                <a:latin typeface="+mn-lt"/>
                <a:ea typeface="+mn-ea"/>
                <a:cs typeface="+mn-cs"/>
              </a:rPr>
              <a:t>eksporti</a:t>
            </a:r>
            <a:r>
              <a:rPr lang="en-US" sz="2200" b="0" i="0" dirty="0">
                <a:effectLst/>
                <a:latin typeface="+mn-lt"/>
                <a:ea typeface="+mn-ea"/>
                <a:cs typeface="+mn-cs"/>
              </a:rPr>
              <a:t>. Kui on </a:t>
            </a:r>
            <a:r>
              <a:rPr lang="en-US" sz="2200" b="0" i="0" dirty="0" err="1">
                <a:effectLst/>
                <a:latin typeface="+mn-lt"/>
                <a:ea typeface="+mn-ea"/>
                <a:cs typeface="+mn-cs"/>
              </a:rPr>
              <a:t>kahtlusi</a:t>
            </a:r>
            <a:r>
              <a:rPr lang="en-US" sz="2200" b="0" i="0" dirty="0">
                <a:effectLst/>
                <a:latin typeface="+mn-lt"/>
                <a:ea typeface="+mn-ea"/>
                <a:cs typeface="+mn-cs"/>
              </a:rPr>
              <a:t>, et </a:t>
            </a:r>
            <a:r>
              <a:rPr lang="en-US" sz="2200" b="0" i="0" dirty="0" err="1">
                <a:effectLst/>
                <a:latin typeface="+mn-lt"/>
                <a:ea typeface="+mn-ea"/>
                <a:cs typeface="+mn-cs"/>
              </a:rPr>
              <a:t>teatav</a:t>
            </a:r>
            <a:r>
              <a:rPr lang="en-US" sz="2200" b="0" i="0" dirty="0">
                <a:effectLst/>
                <a:latin typeface="+mn-lt"/>
                <a:ea typeface="+mn-ea"/>
                <a:cs typeface="+mn-cs"/>
              </a:rPr>
              <a:t> jäätmete </a:t>
            </a:r>
            <a:r>
              <a:rPr lang="en-US" sz="2200" b="0" i="0" dirty="0" err="1">
                <a:effectLst/>
                <a:latin typeface="+mn-lt"/>
                <a:ea typeface="+mn-ea"/>
                <a:cs typeface="+mn-cs"/>
              </a:rPr>
              <a:t>eksport</a:t>
            </a:r>
            <a:r>
              <a:rPr lang="en-US" sz="2200" b="0" i="0" dirty="0">
                <a:effectLst/>
                <a:latin typeface="+mn-lt"/>
                <a:ea typeface="+mn-ea"/>
                <a:cs typeface="+mn-cs"/>
              </a:rPr>
              <a:t> </a:t>
            </a:r>
            <a:r>
              <a:rPr lang="en-US" sz="2200" b="0" i="0" dirty="0" err="1">
                <a:effectLst/>
                <a:latin typeface="+mn-lt"/>
                <a:ea typeface="+mn-ea"/>
                <a:cs typeface="+mn-cs"/>
              </a:rPr>
              <a:t>suureneb</a:t>
            </a:r>
            <a:r>
              <a:rPr lang="en-US" sz="2200" b="0" i="0" dirty="0">
                <a:effectLst/>
                <a:latin typeface="+mn-lt"/>
                <a:ea typeface="+mn-ea"/>
                <a:cs typeface="+mn-cs"/>
              </a:rPr>
              <a:t> ja </a:t>
            </a:r>
            <a:r>
              <a:rPr lang="en-US" sz="2200" b="0" i="0" dirty="0" err="1">
                <a:effectLst/>
                <a:latin typeface="+mn-lt"/>
                <a:ea typeface="+mn-ea"/>
                <a:cs typeface="+mn-cs"/>
              </a:rPr>
              <a:t>võib</a:t>
            </a:r>
            <a:r>
              <a:rPr lang="en-US" sz="2200" b="0" i="0" dirty="0">
                <a:effectLst/>
                <a:latin typeface="+mn-lt"/>
                <a:ea typeface="+mn-ea"/>
                <a:cs typeface="+mn-cs"/>
              </a:rPr>
              <a:t> </a:t>
            </a:r>
            <a:r>
              <a:rPr lang="en-US" sz="2200" b="0" i="0" dirty="0" err="1">
                <a:effectLst/>
                <a:latin typeface="+mn-lt"/>
                <a:ea typeface="+mn-ea"/>
                <a:cs typeface="+mn-cs"/>
              </a:rPr>
              <a:t>sihtriigis</a:t>
            </a:r>
            <a:r>
              <a:rPr lang="en-US" sz="2200" b="0" i="0" dirty="0">
                <a:effectLst/>
                <a:latin typeface="+mn-lt"/>
                <a:ea typeface="+mn-ea"/>
                <a:cs typeface="+mn-cs"/>
              </a:rPr>
              <a:t> </a:t>
            </a:r>
            <a:r>
              <a:rPr lang="en-US" sz="2200" b="0" i="0" dirty="0" err="1">
                <a:effectLst/>
                <a:latin typeface="+mn-lt"/>
                <a:ea typeface="+mn-ea"/>
                <a:cs typeface="+mn-cs"/>
              </a:rPr>
              <a:t>keskkonnakahju</a:t>
            </a:r>
            <a:r>
              <a:rPr lang="en-US" sz="2200" b="0" i="0" dirty="0">
                <a:effectLst/>
                <a:latin typeface="+mn-lt"/>
                <a:ea typeface="+mn-ea"/>
                <a:cs typeface="+mn-cs"/>
              </a:rPr>
              <a:t> </a:t>
            </a:r>
            <a:r>
              <a:rPr lang="en-US" sz="2200" b="0" i="0" dirty="0" err="1">
                <a:effectLst/>
                <a:latin typeface="+mn-lt"/>
                <a:ea typeface="+mn-ea"/>
                <a:cs typeface="+mn-cs"/>
              </a:rPr>
              <a:t>tekitada</a:t>
            </a:r>
            <a:r>
              <a:rPr lang="en-US" sz="2200" dirty="0">
                <a:latin typeface="+mn-lt"/>
                <a:ea typeface="+mn-ea"/>
                <a:cs typeface="+mn-cs"/>
              </a:rPr>
              <a:t>, </a:t>
            </a:r>
            <a:r>
              <a:rPr lang="en-US" sz="2200" dirty="0" err="1">
                <a:latin typeface="+mn-lt"/>
                <a:ea typeface="+mn-ea"/>
                <a:cs typeface="+mn-cs"/>
              </a:rPr>
              <a:t>siis</a:t>
            </a:r>
            <a:r>
              <a:rPr lang="en-US" sz="2200" dirty="0">
                <a:latin typeface="+mn-lt"/>
                <a:ea typeface="+mn-ea"/>
                <a:cs typeface="+mn-cs"/>
              </a:rPr>
              <a:t> </a:t>
            </a:r>
            <a:r>
              <a:rPr lang="en-US" sz="2200" b="0" i="0" dirty="0" err="1">
                <a:effectLst/>
                <a:latin typeface="+mn-lt"/>
                <a:ea typeface="+mn-ea"/>
                <a:cs typeface="+mn-cs"/>
              </a:rPr>
              <a:t>peatatakse</a:t>
            </a:r>
            <a:r>
              <a:rPr lang="en-US" sz="2200" b="0" i="0" dirty="0">
                <a:effectLst/>
                <a:latin typeface="+mn-lt"/>
                <a:ea typeface="+mn-ea"/>
                <a:cs typeface="+mn-cs"/>
              </a:rPr>
              <a:t> </a:t>
            </a:r>
            <a:r>
              <a:rPr lang="en-US" sz="2200" b="0" i="0" dirty="0" err="1">
                <a:effectLst/>
                <a:latin typeface="+mn-lt"/>
                <a:ea typeface="+mn-ea"/>
                <a:cs typeface="+mn-cs"/>
              </a:rPr>
              <a:t>selline</a:t>
            </a:r>
            <a:r>
              <a:rPr lang="en-US" sz="2200" b="0" i="0" dirty="0">
                <a:effectLst/>
                <a:latin typeface="+mn-lt"/>
                <a:ea typeface="+mn-ea"/>
                <a:cs typeface="+mn-cs"/>
              </a:rPr>
              <a:t> </a:t>
            </a:r>
            <a:r>
              <a:rPr lang="en-US" sz="2200" b="0" i="0" dirty="0" err="1">
                <a:effectLst/>
                <a:latin typeface="+mn-lt"/>
                <a:ea typeface="+mn-ea"/>
                <a:cs typeface="+mn-cs"/>
              </a:rPr>
              <a:t>eksport</a:t>
            </a:r>
            <a:r>
              <a:rPr lang="en-US" sz="2200" b="0" i="0" dirty="0">
                <a:effectLst/>
                <a:latin typeface="+mn-lt"/>
                <a:ea typeface="+mn-ea"/>
                <a:cs typeface="+mn-cs"/>
              </a:rPr>
              <a:t>. </a:t>
            </a:r>
            <a:endParaRPr lang="et-EE" sz="2200" b="0" i="0" dirty="0">
              <a:effectLst/>
              <a:latin typeface="+mn-lt"/>
              <a:ea typeface="+mn-ea"/>
              <a:cs typeface="+mn-cs"/>
            </a:endParaRPr>
          </a:p>
          <a:p>
            <a:r>
              <a:rPr lang="et-EE" sz="2200" b="0" i="0" dirty="0">
                <a:effectLst/>
                <a:latin typeface="+mn-lt"/>
                <a:ea typeface="+mn-ea"/>
                <a:cs typeface="+mn-cs"/>
              </a:rPr>
              <a:t>Kirje B3011 kohaldatakse kirjaliku teatamise ja nõusoleku menetlust</a:t>
            </a:r>
          </a:p>
          <a:p>
            <a:pPr marL="0" indent="0">
              <a:buNone/>
            </a:pPr>
            <a:endParaRPr lang="en-US" sz="2200" dirty="0">
              <a:latin typeface="+mn-lt"/>
              <a:ea typeface="+mn-ea"/>
              <a:cs typeface="+mn-cs"/>
            </a:endParaRPr>
          </a:p>
          <a:p>
            <a:endParaRPr lang="en-US" sz="2200" dirty="0">
              <a:effectLst/>
              <a:latin typeface="+mn-lt"/>
              <a:ea typeface="+mn-ea"/>
              <a:cs typeface="+mn-cs"/>
            </a:endParaRPr>
          </a:p>
        </p:txBody>
      </p:sp>
    </p:spTree>
    <p:extLst>
      <p:ext uri="{BB962C8B-B14F-4D97-AF65-F5344CB8AC3E}">
        <p14:creationId xmlns:p14="http://schemas.microsoft.com/office/powerpoint/2010/main" val="2262541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C27BDA-2125-A3A8-A9DC-93BBC2C45DC9}"/>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20AAB22-1FF7-2F50-24BD-6F3B41DCD140}"/>
              </a:ext>
            </a:extLst>
          </p:cNvPr>
          <p:cNvSpPr>
            <a:spLocks noGrp="1"/>
          </p:cNvSpPr>
          <p:nvPr>
            <p:ph type="title"/>
          </p:nvPr>
        </p:nvSpPr>
        <p:spPr>
          <a:xfrm>
            <a:off x="549633" y="340740"/>
            <a:ext cx="11018520" cy="914002"/>
          </a:xfrm>
        </p:spPr>
        <p:txBody>
          <a:bodyPr vert="horz" lIns="91440" tIns="45720" rIns="91440" bIns="45720" rtlCol="0" anchor="b">
            <a:normAutofit/>
          </a:bodyPr>
          <a:lstStyle/>
          <a:p>
            <a:r>
              <a:rPr lang="en-US" sz="4600" dirty="0" err="1">
                <a:solidFill>
                  <a:schemeClr val="tx1"/>
                </a:solidFill>
                <a:latin typeface="+mj-lt"/>
                <a:ea typeface="+mj-ea"/>
                <a:cs typeface="+mj-cs"/>
              </a:rPr>
              <a:t>Eksport</a:t>
            </a:r>
            <a:r>
              <a:rPr lang="en-US" sz="4600" dirty="0">
                <a:solidFill>
                  <a:schemeClr val="tx1"/>
                </a:solidFill>
                <a:latin typeface="+mj-lt"/>
                <a:ea typeface="+mj-ea"/>
                <a:cs typeface="+mj-cs"/>
              </a:rPr>
              <a:t> EL-</a:t>
            </a:r>
            <a:r>
              <a:rPr lang="en-US" sz="4600" dirty="0" err="1">
                <a:solidFill>
                  <a:schemeClr val="tx1"/>
                </a:solidFill>
                <a:latin typeface="+mj-lt"/>
                <a:ea typeface="+mj-ea"/>
                <a:cs typeface="+mj-cs"/>
              </a:rPr>
              <a:t>ist</a:t>
            </a:r>
            <a:r>
              <a:rPr lang="en-US" sz="4600" dirty="0">
                <a:solidFill>
                  <a:schemeClr val="tx1"/>
                </a:solidFill>
                <a:latin typeface="+mj-lt"/>
                <a:ea typeface="+mj-ea"/>
                <a:cs typeface="+mj-cs"/>
              </a:rPr>
              <a:t> OECD </a:t>
            </a:r>
            <a:r>
              <a:rPr lang="en-US" sz="4600" dirty="0" err="1">
                <a:solidFill>
                  <a:schemeClr val="tx1"/>
                </a:solidFill>
                <a:latin typeface="+mj-lt"/>
                <a:ea typeface="+mj-ea"/>
                <a:cs typeface="+mj-cs"/>
              </a:rPr>
              <a:t>väistesse</a:t>
            </a:r>
            <a:r>
              <a:rPr lang="en-US" sz="4600" dirty="0">
                <a:solidFill>
                  <a:schemeClr val="tx1"/>
                </a:solidFill>
                <a:latin typeface="+mj-lt"/>
                <a:ea typeface="+mj-ea"/>
                <a:cs typeface="+mj-cs"/>
              </a:rPr>
              <a:t> </a:t>
            </a:r>
            <a:r>
              <a:rPr lang="en-US" sz="4600" dirty="0" err="1">
                <a:solidFill>
                  <a:schemeClr val="tx1"/>
                </a:solidFill>
                <a:latin typeface="+mj-lt"/>
                <a:ea typeface="+mj-ea"/>
                <a:cs typeface="+mj-cs"/>
              </a:rPr>
              <a:t>riikidesse</a:t>
            </a:r>
            <a:endParaRPr lang="en-US" sz="4600" dirty="0">
              <a:solidFill>
                <a:schemeClr val="tx1"/>
              </a:solidFill>
              <a:latin typeface="+mj-lt"/>
              <a:ea typeface="+mj-ea"/>
              <a:cs typeface="+mj-cs"/>
            </a:endParaRPr>
          </a:p>
        </p:txBody>
      </p:sp>
      <p:sp>
        <p:nvSpPr>
          <p:cNvPr id="1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EED87EF-6050-2A34-38AA-F7ED3DB6DB6D}"/>
              </a:ext>
            </a:extLst>
          </p:cNvPr>
          <p:cNvSpPr>
            <a:spLocks noGrp="1"/>
          </p:cNvSpPr>
          <p:nvPr>
            <p:ph sz="half" idx="1"/>
          </p:nvPr>
        </p:nvSpPr>
        <p:spPr>
          <a:xfrm>
            <a:off x="572493" y="1774240"/>
            <a:ext cx="11153342" cy="4460354"/>
          </a:xfrm>
        </p:spPr>
        <p:txBody>
          <a:bodyPr vert="horz" lIns="91440" tIns="45720" rIns="91440" bIns="45720" rtlCol="0" anchor="t">
            <a:normAutofit fontScale="77500" lnSpcReduction="20000"/>
          </a:bodyPr>
          <a:lstStyle/>
          <a:p>
            <a:pPr marL="0" indent="0" algn="just">
              <a:buNone/>
            </a:pPr>
            <a:r>
              <a:rPr lang="et-EE" sz="2200" dirty="0">
                <a:latin typeface="+mn-lt"/>
              </a:rPr>
              <a:t>Tavajäätmete ekspordikeeld (artikkel 40)</a:t>
            </a:r>
          </a:p>
          <a:p>
            <a:pPr algn="just"/>
            <a:r>
              <a:rPr lang="et-EE" sz="2200" dirty="0">
                <a:effectLst/>
                <a:latin typeface="+mn-lt"/>
              </a:rPr>
              <a:t>III või IIIB lisas loetletud tavajäätmed ja IIIA lisas loetletud tavajäätmete segud;</a:t>
            </a:r>
          </a:p>
          <a:p>
            <a:pPr algn="just"/>
            <a:r>
              <a:rPr lang="et-EE" sz="2200" dirty="0">
                <a:effectLst/>
                <a:latin typeface="+mn-lt"/>
              </a:rPr>
              <a:t>tavajäätmed ja tavajäätmete segud, mis on kantud direktiivi 2008/98/EÜ artiklis 7 osutatud jäätmenimistusse, kui need ei ole juba loetletud III, IIIA või IIIB lisas;</a:t>
            </a:r>
          </a:p>
          <a:p>
            <a:pPr algn="just"/>
            <a:r>
              <a:rPr lang="et-EE" sz="2200" dirty="0">
                <a:effectLst/>
                <a:latin typeface="+mn-lt"/>
              </a:rPr>
              <a:t>tavajäätmed ja tavajäätmete segud, mis ei ole liigitatavad III, IIIA või IIIB lisa või direktiivi 2008/98/EÜ artiklis 7 osutatud jäätmenimistu üheainsa kande alla;</a:t>
            </a:r>
          </a:p>
          <a:p>
            <a:pPr algn="just"/>
            <a:r>
              <a:rPr lang="et-EE" sz="2200" dirty="0">
                <a:effectLst/>
                <a:latin typeface="+mn-lt"/>
              </a:rPr>
              <a:t>kirje AB130, AC250, AC260 või AC270 alla kuuluvad tavajäätmed.</a:t>
            </a:r>
          </a:p>
          <a:p>
            <a:pPr marL="0" indent="0" algn="just">
              <a:buNone/>
            </a:pPr>
            <a:r>
              <a:rPr lang="et-EE" sz="2200" dirty="0">
                <a:latin typeface="+mn-lt"/>
              </a:rPr>
              <a:t>Erand:</a:t>
            </a:r>
            <a:endParaRPr lang="et-EE" sz="2200" dirty="0">
              <a:effectLst/>
              <a:latin typeface="+mn-lt"/>
            </a:endParaRPr>
          </a:p>
          <a:p>
            <a:pPr algn="just">
              <a:buFontTx/>
              <a:buChar char="-"/>
            </a:pPr>
            <a:r>
              <a:rPr lang="et-EE" sz="2200" dirty="0">
                <a:latin typeface="+mn-lt"/>
              </a:rPr>
              <a:t>lubatud kui riik on kantud artikkel 41 riikide loetellu</a:t>
            </a:r>
          </a:p>
          <a:p>
            <a:pPr algn="just">
              <a:buFontTx/>
              <a:buChar char="-"/>
            </a:pPr>
            <a:r>
              <a:rPr lang="et-EE" sz="2200" dirty="0">
                <a:latin typeface="+mn-lt"/>
              </a:rPr>
              <a:t>kirje B3011 kirjalik teatamine ja nõusolek</a:t>
            </a:r>
          </a:p>
          <a:p>
            <a:pPr algn="just">
              <a:buFontTx/>
              <a:buChar char="-"/>
            </a:pPr>
            <a:r>
              <a:rPr lang="en-US" sz="2200" i="0" dirty="0" err="1">
                <a:effectLst/>
                <a:latin typeface="+mn-lt"/>
                <a:ea typeface="+mn-ea"/>
                <a:cs typeface="+mn-cs"/>
              </a:rPr>
              <a:t>Teatatud</a:t>
            </a:r>
            <a:r>
              <a:rPr lang="en-US" sz="2200" i="0" dirty="0">
                <a:effectLst/>
                <a:latin typeface="+mn-lt"/>
                <a:ea typeface="+mn-ea"/>
                <a:cs typeface="+mn-cs"/>
              </a:rPr>
              <a:t> </a:t>
            </a:r>
            <a:r>
              <a:rPr lang="en-US" sz="2200" i="0" dirty="0" err="1">
                <a:effectLst/>
                <a:latin typeface="+mn-lt"/>
                <a:ea typeface="+mn-ea"/>
                <a:cs typeface="+mn-cs"/>
              </a:rPr>
              <a:t>tingimustel</a:t>
            </a:r>
            <a:r>
              <a:rPr lang="en-US" sz="2200" i="0" dirty="0">
                <a:effectLst/>
                <a:latin typeface="+mn-lt"/>
                <a:ea typeface="+mn-ea"/>
                <a:cs typeface="+mn-cs"/>
              </a:rPr>
              <a:t> </a:t>
            </a:r>
            <a:r>
              <a:rPr lang="en-US" sz="2200" i="0" dirty="0" err="1">
                <a:effectLst/>
                <a:latin typeface="+mn-lt"/>
                <a:ea typeface="+mn-ea"/>
                <a:cs typeface="+mn-cs"/>
              </a:rPr>
              <a:t>võib</a:t>
            </a:r>
            <a:r>
              <a:rPr lang="en-US" sz="2200" i="0" dirty="0">
                <a:effectLst/>
                <a:latin typeface="+mn-lt"/>
                <a:ea typeface="+mn-ea"/>
                <a:cs typeface="+mn-cs"/>
              </a:rPr>
              <a:t> see olla </a:t>
            </a:r>
            <a:r>
              <a:rPr lang="en-US" sz="2200" i="0" dirty="0" err="1">
                <a:effectLst/>
                <a:latin typeface="+mn-lt"/>
                <a:ea typeface="+mn-ea"/>
                <a:cs typeface="+mn-cs"/>
              </a:rPr>
              <a:t>lubatud</a:t>
            </a:r>
            <a:r>
              <a:rPr lang="en-US" sz="2200" i="0" dirty="0">
                <a:effectLst/>
                <a:latin typeface="+mn-lt"/>
                <a:ea typeface="+mn-ea"/>
                <a:cs typeface="+mn-cs"/>
              </a:rPr>
              <a:t>. </a:t>
            </a:r>
            <a:r>
              <a:rPr lang="en-US" sz="2200" i="0" dirty="0" err="1">
                <a:effectLst/>
                <a:latin typeface="+mn-lt"/>
                <a:ea typeface="+mn-ea"/>
                <a:cs typeface="+mn-cs"/>
              </a:rPr>
              <a:t>OECDsse</a:t>
            </a:r>
            <a:r>
              <a:rPr lang="en-US" sz="2200" i="0" dirty="0">
                <a:effectLst/>
                <a:latin typeface="+mn-lt"/>
                <a:ea typeface="+mn-ea"/>
                <a:cs typeface="+mn-cs"/>
              </a:rPr>
              <a:t> </a:t>
            </a:r>
            <a:r>
              <a:rPr lang="en-US" sz="2200" i="0" dirty="0" err="1">
                <a:effectLst/>
                <a:latin typeface="+mn-lt"/>
                <a:ea typeface="+mn-ea"/>
                <a:cs typeface="+mn-cs"/>
              </a:rPr>
              <a:t>mittekuuluvad</a:t>
            </a:r>
            <a:r>
              <a:rPr lang="en-US" sz="2200" i="0" dirty="0">
                <a:effectLst/>
                <a:latin typeface="+mn-lt"/>
                <a:ea typeface="+mn-ea"/>
                <a:cs typeface="+mn-cs"/>
              </a:rPr>
              <a:t> </a:t>
            </a:r>
            <a:r>
              <a:rPr lang="en-US" sz="2200" i="0" dirty="0" err="1">
                <a:effectLst/>
                <a:latin typeface="+mn-lt"/>
                <a:ea typeface="+mn-ea"/>
                <a:cs typeface="+mn-cs"/>
              </a:rPr>
              <a:t>riigid</a:t>
            </a:r>
            <a:r>
              <a:rPr lang="en-US" sz="2200" i="0" dirty="0">
                <a:effectLst/>
                <a:latin typeface="+mn-lt"/>
                <a:ea typeface="+mn-ea"/>
                <a:cs typeface="+mn-cs"/>
              </a:rPr>
              <a:t>, </a:t>
            </a:r>
            <a:r>
              <a:rPr lang="en-US" sz="2200" i="0" dirty="0" err="1">
                <a:effectLst/>
                <a:latin typeface="+mn-lt"/>
                <a:ea typeface="+mn-ea"/>
                <a:cs typeface="+mn-cs"/>
              </a:rPr>
              <a:t>kes</a:t>
            </a:r>
            <a:r>
              <a:rPr lang="en-US" sz="2200" i="0" dirty="0">
                <a:effectLst/>
                <a:latin typeface="+mn-lt"/>
                <a:ea typeface="+mn-ea"/>
                <a:cs typeface="+mn-cs"/>
              </a:rPr>
              <a:t> </a:t>
            </a:r>
            <a:r>
              <a:rPr lang="en-US" sz="2200" i="0" dirty="0" err="1">
                <a:effectLst/>
                <a:latin typeface="+mn-lt"/>
                <a:ea typeface="+mn-ea"/>
                <a:cs typeface="+mn-cs"/>
              </a:rPr>
              <a:t>soovivad</a:t>
            </a:r>
            <a:r>
              <a:rPr lang="en-US" sz="2200" i="0" dirty="0">
                <a:effectLst/>
                <a:latin typeface="+mn-lt"/>
                <a:ea typeface="+mn-ea"/>
                <a:cs typeface="+mn-cs"/>
              </a:rPr>
              <a:t> </a:t>
            </a:r>
            <a:r>
              <a:rPr lang="en-US" sz="2200" i="0" dirty="0" err="1">
                <a:effectLst/>
                <a:latin typeface="+mn-lt"/>
                <a:ea typeface="+mn-ea"/>
                <a:cs typeface="+mn-cs"/>
              </a:rPr>
              <a:t>endiselt</a:t>
            </a:r>
            <a:r>
              <a:rPr lang="en-US" sz="2200" i="0" dirty="0">
                <a:effectLst/>
                <a:latin typeface="+mn-lt"/>
                <a:ea typeface="+mn-ea"/>
                <a:cs typeface="+mn-cs"/>
              </a:rPr>
              <a:t> </a:t>
            </a:r>
            <a:r>
              <a:rPr lang="en-US" sz="2200" i="0" dirty="0" err="1">
                <a:effectLst/>
                <a:latin typeface="+mn-lt"/>
                <a:ea typeface="+mn-ea"/>
                <a:cs typeface="+mn-cs"/>
              </a:rPr>
              <a:t>jäätmeid</a:t>
            </a:r>
            <a:r>
              <a:rPr lang="en-US" sz="2200" i="0" dirty="0">
                <a:effectLst/>
                <a:latin typeface="+mn-lt"/>
                <a:ea typeface="+mn-ea"/>
                <a:cs typeface="+mn-cs"/>
              </a:rPr>
              <a:t> </a:t>
            </a:r>
            <a:r>
              <a:rPr lang="en-US" sz="2200" i="0" dirty="0" err="1">
                <a:effectLst/>
                <a:latin typeface="+mn-lt"/>
                <a:ea typeface="+mn-ea"/>
                <a:cs typeface="+mn-cs"/>
              </a:rPr>
              <a:t>EList</a:t>
            </a:r>
            <a:r>
              <a:rPr lang="en-US" sz="2200" i="0" dirty="0">
                <a:effectLst/>
                <a:latin typeface="+mn-lt"/>
                <a:ea typeface="+mn-ea"/>
                <a:cs typeface="+mn-cs"/>
              </a:rPr>
              <a:t> </a:t>
            </a:r>
            <a:r>
              <a:rPr lang="en-US" sz="2200" i="0" dirty="0" err="1">
                <a:effectLst/>
                <a:latin typeface="+mn-lt"/>
                <a:ea typeface="+mn-ea"/>
                <a:cs typeface="+mn-cs"/>
              </a:rPr>
              <a:t>importida</a:t>
            </a:r>
            <a:r>
              <a:rPr lang="en-US" sz="2200" i="0" dirty="0">
                <a:effectLst/>
                <a:latin typeface="+mn-lt"/>
                <a:ea typeface="+mn-ea"/>
                <a:cs typeface="+mn-cs"/>
              </a:rPr>
              <a:t>, </a:t>
            </a:r>
            <a:r>
              <a:rPr lang="en-US" sz="2200" i="0" dirty="0" err="1">
                <a:effectLst/>
                <a:latin typeface="+mn-lt"/>
                <a:ea typeface="+mn-ea"/>
                <a:cs typeface="+mn-cs"/>
              </a:rPr>
              <a:t>peavad</a:t>
            </a:r>
            <a:r>
              <a:rPr lang="en-US" sz="2200" i="0" dirty="0">
                <a:effectLst/>
                <a:latin typeface="+mn-lt"/>
                <a:ea typeface="+mn-ea"/>
                <a:cs typeface="+mn-cs"/>
              </a:rPr>
              <a:t> </a:t>
            </a:r>
            <a:r>
              <a:rPr lang="en-US" sz="2200" i="0" dirty="0" err="1">
                <a:effectLst/>
                <a:latin typeface="+mn-lt"/>
                <a:ea typeface="+mn-ea"/>
                <a:cs typeface="+mn-cs"/>
              </a:rPr>
              <a:t>teatama</a:t>
            </a:r>
            <a:r>
              <a:rPr lang="en-US" sz="2200" i="0" dirty="0">
                <a:effectLst/>
                <a:latin typeface="+mn-lt"/>
                <a:ea typeface="+mn-ea"/>
                <a:cs typeface="+mn-cs"/>
              </a:rPr>
              <a:t> </a:t>
            </a:r>
            <a:r>
              <a:rPr lang="en-US" sz="2200" i="0" dirty="0" err="1">
                <a:effectLst/>
                <a:latin typeface="+mn-lt"/>
                <a:ea typeface="+mn-ea"/>
                <a:cs typeface="+mn-cs"/>
              </a:rPr>
              <a:t>Euroopa</a:t>
            </a:r>
            <a:r>
              <a:rPr lang="en-US" sz="2200" i="0" dirty="0">
                <a:effectLst/>
                <a:latin typeface="+mn-lt"/>
                <a:ea typeface="+mn-ea"/>
                <a:cs typeface="+mn-cs"/>
              </a:rPr>
              <a:t> </a:t>
            </a:r>
            <a:r>
              <a:rPr lang="en-US" sz="2200" i="0" dirty="0" err="1">
                <a:effectLst/>
                <a:latin typeface="+mn-lt"/>
                <a:ea typeface="+mn-ea"/>
                <a:cs typeface="+mn-cs"/>
              </a:rPr>
              <a:t>Komisjonile</a:t>
            </a:r>
            <a:r>
              <a:rPr lang="en-US" sz="2200" i="0" dirty="0">
                <a:effectLst/>
                <a:latin typeface="+mn-lt"/>
                <a:ea typeface="+mn-ea"/>
                <a:cs typeface="+mn-cs"/>
              </a:rPr>
              <a:t> </a:t>
            </a:r>
            <a:r>
              <a:rPr lang="en-US" sz="2200" i="0" dirty="0" err="1">
                <a:effectLst/>
                <a:latin typeface="+mn-lt"/>
                <a:ea typeface="+mn-ea"/>
                <a:cs typeface="+mn-cs"/>
              </a:rPr>
              <a:t>oma</a:t>
            </a:r>
            <a:r>
              <a:rPr lang="en-US" sz="2200" i="0" dirty="0">
                <a:effectLst/>
                <a:latin typeface="+mn-lt"/>
                <a:ea typeface="+mn-ea"/>
                <a:cs typeface="+mn-cs"/>
              </a:rPr>
              <a:t> </a:t>
            </a:r>
            <a:r>
              <a:rPr lang="en-US" sz="2200" i="0" dirty="0" err="1">
                <a:effectLst/>
                <a:latin typeface="+mn-lt"/>
                <a:ea typeface="+mn-ea"/>
                <a:cs typeface="+mn-cs"/>
              </a:rPr>
              <a:t>valmisolekust</a:t>
            </a:r>
            <a:r>
              <a:rPr lang="en-US" sz="2200" i="0" dirty="0">
                <a:effectLst/>
                <a:latin typeface="+mn-lt"/>
                <a:ea typeface="+mn-ea"/>
                <a:cs typeface="+mn-cs"/>
              </a:rPr>
              <a:t> ja </a:t>
            </a:r>
            <a:r>
              <a:rPr lang="en-US" sz="2200" i="0" dirty="0" err="1">
                <a:effectLst/>
                <a:latin typeface="+mn-lt"/>
                <a:ea typeface="+mn-ea"/>
                <a:cs typeface="+mn-cs"/>
              </a:rPr>
              <a:t>tõendama</a:t>
            </a:r>
            <a:r>
              <a:rPr lang="en-US" sz="2200" i="0" dirty="0">
                <a:effectLst/>
                <a:latin typeface="+mn-lt"/>
                <a:ea typeface="+mn-ea"/>
                <a:cs typeface="+mn-cs"/>
              </a:rPr>
              <a:t>, et </a:t>
            </a:r>
            <a:r>
              <a:rPr lang="en-US" sz="2200" i="0" dirty="0" err="1">
                <a:effectLst/>
                <a:latin typeface="+mn-lt"/>
                <a:ea typeface="+mn-ea"/>
                <a:cs typeface="+mn-cs"/>
              </a:rPr>
              <a:t>nad</a:t>
            </a:r>
            <a:r>
              <a:rPr lang="en-US" sz="2200" i="0" dirty="0">
                <a:effectLst/>
                <a:latin typeface="+mn-lt"/>
                <a:ea typeface="+mn-ea"/>
                <a:cs typeface="+mn-cs"/>
              </a:rPr>
              <a:t> </a:t>
            </a:r>
            <a:r>
              <a:rPr lang="en-US" sz="2200" i="0" dirty="0" err="1">
                <a:effectLst/>
                <a:latin typeface="+mn-lt"/>
                <a:ea typeface="+mn-ea"/>
                <a:cs typeface="+mn-cs"/>
              </a:rPr>
              <a:t>suudavad</a:t>
            </a:r>
            <a:r>
              <a:rPr lang="en-US" sz="2200" i="0" dirty="0">
                <a:effectLst/>
                <a:latin typeface="+mn-lt"/>
                <a:ea typeface="+mn-ea"/>
                <a:cs typeface="+mn-cs"/>
              </a:rPr>
              <a:t> </a:t>
            </a:r>
            <a:r>
              <a:rPr lang="en-US" sz="2200" i="0" dirty="0" err="1">
                <a:effectLst/>
                <a:latin typeface="+mn-lt"/>
                <a:ea typeface="+mn-ea"/>
                <a:cs typeface="+mn-cs"/>
              </a:rPr>
              <a:t>neid</a:t>
            </a:r>
            <a:r>
              <a:rPr lang="en-US" sz="2200" i="0" dirty="0">
                <a:effectLst/>
                <a:latin typeface="+mn-lt"/>
                <a:ea typeface="+mn-ea"/>
                <a:cs typeface="+mn-cs"/>
              </a:rPr>
              <a:t> </a:t>
            </a:r>
            <a:r>
              <a:rPr lang="en-US" sz="2200" i="0" dirty="0" err="1">
                <a:effectLst/>
                <a:latin typeface="+mn-lt"/>
                <a:ea typeface="+mn-ea"/>
                <a:cs typeface="+mn-cs"/>
              </a:rPr>
              <a:t>jäätmeid</a:t>
            </a:r>
            <a:r>
              <a:rPr lang="en-US" sz="2200" i="0" dirty="0">
                <a:effectLst/>
                <a:latin typeface="+mn-lt"/>
                <a:ea typeface="+mn-ea"/>
                <a:cs typeface="+mn-cs"/>
              </a:rPr>
              <a:t> </a:t>
            </a:r>
            <a:r>
              <a:rPr lang="en-US" sz="2200" i="0" dirty="0" err="1">
                <a:effectLst/>
                <a:latin typeface="+mn-lt"/>
                <a:ea typeface="+mn-ea"/>
                <a:cs typeface="+mn-cs"/>
              </a:rPr>
              <a:t>keskkonnasõbralikult</a:t>
            </a:r>
            <a:r>
              <a:rPr lang="en-US" sz="2200" i="0" dirty="0">
                <a:effectLst/>
                <a:latin typeface="+mn-lt"/>
                <a:ea typeface="+mn-ea"/>
                <a:cs typeface="+mn-cs"/>
              </a:rPr>
              <a:t> </a:t>
            </a:r>
            <a:r>
              <a:rPr lang="en-US" sz="2200" i="0" dirty="0" err="1">
                <a:effectLst/>
                <a:latin typeface="+mn-lt"/>
                <a:ea typeface="+mn-ea"/>
                <a:cs typeface="+mn-cs"/>
              </a:rPr>
              <a:t>töödelda</a:t>
            </a:r>
            <a:r>
              <a:rPr lang="en-US" sz="2200" i="0" dirty="0">
                <a:effectLst/>
                <a:latin typeface="+mn-lt"/>
                <a:ea typeface="+mn-ea"/>
                <a:cs typeface="+mn-cs"/>
              </a:rPr>
              <a:t>. </a:t>
            </a:r>
          </a:p>
          <a:p>
            <a:r>
              <a:rPr lang="en-US" sz="2200" i="0" dirty="0" err="1">
                <a:effectLst/>
                <a:latin typeface="+mn-lt"/>
                <a:ea typeface="+mn-ea"/>
                <a:cs typeface="+mn-cs"/>
              </a:rPr>
              <a:t>Komisjon</a:t>
            </a:r>
            <a:r>
              <a:rPr lang="en-US" sz="2200" i="0" dirty="0">
                <a:effectLst/>
                <a:latin typeface="+mn-lt"/>
                <a:ea typeface="+mn-ea"/>
                <a:cs typeface="+mn-cs"/>
              </a:rPr>
              <a:t> </a:t>
            </a:r>
            <a:r>
              <a:rPr lang="en-US" sz="2200" i="0" dirty="0" err="1">
                <a:effectLst/>
                <a:latin typeface="+mn-lt"/>
                <a:ea typeface="+mn-ea"/>
                <a:cs typeface="+mn-cs"/>
              </a:rPr>
              <a:t>koostab</a:t>
            </a:r>
            <a:r>
              <a:rPr lang="en-US" sz="2200" i="0" dirty="0">
                <a:effectLst/>
                <a:latin typeface="+mn-lt"/>
                <a:ea typeface="+mn-ea"/>
                <a:cs typeface="+mn-cs"/>
              </a:rPr>
              <a:t> </a:t>
            </a:r>
            <a:r>
              <a:rPr lang="en-US" sz="2200" i="0" dirty="0" err="1">
                <a:effectLst/>
                <a:latin typeface="+mn-lt"/>
                <a:ea typeface="+mn-ea"/>
                <a:cs typeface="+mn-cs"/>
              </a:rPr>
              <a:t>riikide</a:t>
            </a:r>
            <a:r>
              <a:rPr lang="en-US" sz="2200" i="0" dirty="0">
                <a:effectLst/>
                <a:latin typeface="+mn-lt"/>
                <a:ea typeface="+mn-ea"/>
                <a:cs typeface="+mn-cs"/>
              </a:rPr>
              <a:t> </a:t>
            </a:r>
            <a:r>
              <a:rPr lang="en-US" sz="2200" i="0" dirty="0" err="1">
                <a:effectLst/>
                <a:latin typeface="+mn-lt"/>
                <a:ea typeface="+mn-ea"/>
                <a:cs typeface="+mn-cs"/>
              </a:rPr>
              <a:t>taotluste</a:t>
            </a:r>
            <a:r>
              <a:rPr lang="en-US" sz="2200" i="0" dirty="0">
                <a:effectLst/>
                <a:latin typeface="+mn-lt"/>
                <a:ea typeface="+mn-ea"/>
                <a:cs typeface="+mn-cs"/>
              </a:rPr>
              <a:t> </a:t>
            </a:r>
            <a:r>
              <a:rPr lang="en-US" sz="2200" i="0" dirty="0" err="1">
                <a:effectLst/>
                <a:latin typeface="+mn-lt"/>
                <a:ea typeface="+mn-ea"/>
                <a:cs typeface="+mn-cs"/>
              </a:rPr>
              <a:t>hindamise</a:t>
            </a:r>
            <a:r>
              <a:rPr lang="en-US" sz="2200" i="0" dirty="0">
                <a:effectLst/>
                <a:latin typeface="+mn-lt"/>
                <a:ea typeface="+mn-ea"/>
                <a:cs typeface="+mn-cs"/>
              </a:rPr>
              <a:t> </a:t>
            </a:r>
            <a:r>
              <a:rPr lang="en-US" sz="2200" i="0" dirty="0" err="1">
                <a:effectLst/>
                <a:latin typeface="+mn-lt"/>
                <a:ea typeface="+mn-ea"/>
                <a:cs typeface="+mn-cs"/>
              </a:rPr>
              <a:t>põhjal</a:t>
            </a:r>
            <a:r>
              <a:rPr lang="en-US" sz="2200" i="0" dirty="0">
                <a:effectLst/>
                <a:latin typeface="+mn-lt"/>
                <a:ea typeface="+mn-ea"/>
                <a:cs typeface="+mn-cs"/>
              </a:rPr>
              <a:t> </a:t>
            </a:r>
            <a:r>
              <a:rPr lang="en-US" sz="2200" i="0" dirty="0" err="1">
                <a:effectLst/>
                <a:latin typeface="+mn-lt"/>
                <a:ea typeface="+mn-ea"/>
                <a:cs typeface="+mn-cs"/>
              </a:rPr>
              <a:t>nimekirja</a:t>
            </a:r>
            <a:r>
              <a:rPr lang="en-US" sz="2200" i="0" dirty="0">
                <a:effectLst/>
                <a:latin typeface="+mn-lt"/>
                <a:ea typeface="+mn-ea"/>
                <a:cs typeface="+mn-cs"/>
              </a:rPr>
              <a:t> </a:t>
            </a:r>
            <a:r>
              <a:rPr lang="en-US" sz="2200" i="0" dirty="0" err="1">
                <a:effectLst/>
                <a:latin typeface="+mn-lt"/>
                <a:ea typeface="+mn-ea"/>
                <a:cs typeface="+mn-cs"/>
              </a:rPr>
              <a:t>riikidest</a:t>
            </a:r>
            <a:r>
              <a:rPr lang="en-US" sz="2200" i="0" dirty="0">
                <a:effectLst/>
                <a:latin typeface="+mn-lt"/>
                <a:ea typeface="+mn-ea"/>
                <a:cs typeface="+mn-cs"/>
              </a:rPr>
              <a:t>, </a:t>
            </a:r>
            <a:r>
              <a:rPr lang="en-US" sz="2200" i="0" dirty="0" err="1">
                <a:effectLst/>
                <a:latin typeface="+mn-lt"/>
                <a:ea typeface="+mn-ea"/>
                <a:cs typeface="+mn-cs"/>
              </a:rPr>
              <a:t>kellel</a:t>
            </a:r>
            <a:r>
              <a:rPr lang="en-US" sz="2200" i="0" dirty="0">
                <a:effectLst/>
                <a:latin typeface="+mn-lt"/>
                <a:ea typeface="+mn-ea"/>
                <a:cs typeface="+mn-cs"/>
              </a:rPr>
              <a:t> on </a:t>
            </a:r>
            <a:r>
              <a:rPr lang="en-US" sz="2200" i="0" dirty="0" err="1">
                <a:effectLst/>
                <a:latin typeface="+mn-lt"/>
                <a:ea typeface="+mn-ea"/>
                <a:cs typeface="+mn-cs"/>
              </a:rPr>
              <a:t>lubatud</a:t>
            </a:r>
            <a:r>
              <a:rPr lang="en-US" sz="2200" i="0" dirty="0">
                <a:effectLst/>
                <a:latin typeface="+mn-lt"/>
                <a:ea typeface="+mn-ea"/>
                <a:cs typeface="+mn-cs"/>
              </a:rPr>
              <a:t> </a:t>
            </a:r>
            <a:r>
              <a:rPr lang="en-US" sz="2200" i="0" dirty="0" err="1">
                <a:effectLst/>
                <a:latin typeface="+mn-lt"/>
                <a:ea typeface="+mn-ea"/>
                <a:cs typeface="+mn-cs"/>
              </a:rPr>
              <a:t>vastu</a:t>
            </a:r>
            <a:r>
              <a:rPr lang="en-US" sz="2200" i="0" dirty="0">
                <a:effectLst/>
                <a:latin typeface="+mn-lt"/>
                <a:ea typeface="+mn-ea"/>
                <a:cs typeface="+mn-cs"/>
              </a:rPr>
              <a:t> </a:t>
            </a:r>
            <a:r>
              <a:rPr lang="en-US" sz="2200" i="0" dirty="0" err="1">
                <a:effectLst/>
                <a:latin typeface="+mn-lt"/>
                <a:ea typeface="+mn-ea"/>
                <a:cs typeface="+mn-cs"/>
              </a:rPr>
              <a:t>võtta</a:t>
            </a:r>
            <a:r>
              <a:rPr lang="en-US" sz="2200" i="0" dirty="0">
                <a:effectLst/>
                <a:latin typeface="+mn-lt"/>
                <a:ea typeface="+mn-ea"/>
                <a:cs typeface="+mn-cs"/>
              </a:rPr>
              <a:t> </a:t>
            </a:r>
            <a:r>
              <a:rPr lang="en-US" sz="2200" i="0" dirty="0" err="1">
                <a:effectLst/>
                <a:latin typeface="+mn-lt"/>
                <a:ea typeface="+mn-ea"/>
                <a:cs typeface="+mn-cs"/>
              </a:rPr>
              <a:t>rohelisse</a:t>
            </a:r>
            <a:r>
              <a:rPr lang="en-US" sz="2200" i="0" dirty="0">
                <a:effectLst/>
                <a:latin typeface="+mn-lt"/>
                <a:ea typeface="+mn-ea"/>
                <a:cs typeface="+mn-cs"/>
              </a:rPr>
              <a:t> </a:t>
            </a:r>
            <a:r>
              <a:rPr lang="en-US" sz="2200" i="0" dirty="0" err="1">
                <a:effectLst/>
                <a:latin typeface="+mn-lt"/>
                <a:ea typeface="+mn-ea"/>
                <a:cs typeface="+mn-cs"/>
              </a:rPr>
              <a:t>nimekirja</a:t>
            </a:r>
            <a:r>
              <a:rPr lang="en-US" sz="2200" i="0" dirty="0">
                <a:effectLst/>
                <a:latin typeface="+mn-lt"/>
                <a:ea typeface="+mn-ea"/>
                <a:cs typeface="+mn-cs"/>
              </a:rPr>
              <a:t> </a:t>
            </a:r>
            <a:r>
              <a:rPr lang="en-US" sz="2200" i="0" dirty="0" err="1">
                <a:effectLst/>
                <a:latin typeface="+mn-lt"/>
                <a:ea typeface="+mn-ea"/>
                <a:cs typeface="+mn-cs"/>
              </a:rPr>
              <a:t>kantud</a:t>
            </a:r>
            <a:r>
              <a:rPr lang="en-US" sz="2200" i="0" dirty="0">
                <a:effectLst/>
                <a:latin typeface="+mn-lt"/>
                <a:ea typeface="+mn-ea"/>
                <a:cs typeface="+mn-cs"/>
              </a:rPr>
              <a:t> </a:t>
            </a:r>
            <a:r>
              <a:rPr lang="en-US" sz="2200" i="0" dirty="0" err="1">
                <a:effectLst/>
                <a:latin typeface="+mn-lt"/>
                <a:ea typeface="+mn-ea"/>
                <a:cs typeface="+mn-cs"/>
              </a:rPr>
              <a:t>jäätmeid</a:t>
            </a:r>
            <a:r>
              <a:rPr lang="en-US" sz="2200" i="0" dirty="0">
                <a:effectLst/>
                <a:latin typeface="+mn-lt"/>
                <a:ea typeface="+mn-ea"/>
                <a:cs typeface="+mn-cs"/>
              </a:rPr>
              <a:t>, </a:t>
            </a:r>
            <a:r>
              <a:rPr lang="en-US" sz="2200" i="0" dirty="0" err="1">
                <a:effectLst/>
                <a:latin typeface="+mn-lt"/>
                <a:ea typeface="+mn-ea"/>
                <a:cs typeface="+mn-cs"/>
              </a:rPr>
              <a:t>ning</a:t>
            </a:r>
            <a:r>
              <a:rPr lang="en-US" sz="2200" i="0" dirty="0">
                <a:effectLst/>
                <a:latin typeface="+mn-lt"/>
                <a:ea typeface="+mn-ea"/>
                <a:cs typeface="+mn-cs"/>
              </a:rPr>
              <a:t> </a:t>
            </a:r>
            <a:r>
              <a:rPr lang="en-US" sz="2200" i="0" dirty="0" err="1">
                <a:effectLst/>
                <a:latin typeface="+mn-lt"/>
                <a:ea typeface="+mn-ea"/>
                <a:cs typeface="+mn-cs"/>
              </a:rPr>
              <a:t>eksporti</a:t>
            </a:r>
            <a:r>
              <a:rPr lang="en-US" sz="2200" i="0" dirty="0">
                <a:effectLst/>
                <a:latin typeface="+mn-lt"/>
                <a:ea typeface="+mn-ea"/>
                <a:cs typeface="+mn-cs"/>
              </a:rPr>
              <a:t> </a:t>
            </a:r>
            <a:r>
              <a:rPr lang="en-US" sz="2200" i="0" dirty="0" err="1">
                <a:effectLst/>
                <a:latin typeface="+mn-lt"/>
                <a:ea typeface="+mn-ea"/>
                <a:cs typeface="+mn-cs"/>
              </a:rPr>
              <a:t>riikidesse</a:t>
            </a:r>
            <a:r>
              <a:rPr lang="en-US" sz="2200" i="0" dirty="0">
                <a:effectLst/>
                <a:latin typeface="+mn-lt"/>
                <a:ea typeface="+mn-ea"/>
                <a:cs typeface="+mn-cs"/>
              </a:rPr>
              <a:t>, mis </a:t>
            </a:r>
            <a:r>
              <a:rPr lang="en-US" sz="2200" i="0" dirty="0" err="1">
                <a:effectLst/>
                <a:latin typeface="+mn-lt"/>
                <a:ea typeface="+mn-ea"/>
                <a:cs typeface="+mn-cs"/>
              </a:rPr>
              <a:t>ei</a:t>
            </a:r>
            <a:r>
              <a:rPr lang="en-US" sz="2200" i="0" dirty="0">
                <a:effectLst/>
                <a:latin typeface="+mn-lt"/>
                <a:ea typeface="+mn-ea"/>
                <a:cs typeface="+mn-cs"/>
              </a:rPr>
              <a:t> ole </a:t>
            </a:r>
            <a:r>
              <a:rPr lang="en-US" sz="2200" i="0" dirty="0" err="1">
                <a:effectLst/>
                <a:latin typeface="+mn-lt"/>
                <a:ea typeface="+mn-ea"/>
                <a:cs typeface="+mn-cs"/>
              </a:rPr>
              <a:t>selles</a:t>
            </a:r>
            <a:r>
              <a:rPr lang="en-US" sz="2200" i="0" dirty="0">
                <a:effectLst/>
                <a:latin typeface="+mn-lt"/>
                <a:ea typeface="+mn-ea"/>
                <a:cs typeface="+mn-cs"/>
              </a:rPr>
              <a:t> </a:t>
            </a:r>
            <a:r>
              <a:rPr lang="en-US" sz="2200" i="0" dirty="0" err="1">
                <a:effectLst/>
                <a:latin typeface="+mn-lt"/>
                <a:ea typeface="+mn-ea"/>
                <a:cs typeface="+mn-cs"/>
              </a:rPr>
              <a:t>nimekirjas</a:t>
            </a:r>
            <a:r>
              <a:rPr lang="en-US" sz="2200" i="0" dirty="0">
                <a:effectLst/>
                <a:latin typeface="+mn-lt"/>
                <a:ea typeface="+mn-ea"/>
                <a:cs typeface="+mn-cs"/>
              </a:rPr>
              <a:t>, </a:t>
            </a:r>
            <a:r>
              <a:rPr lang="en-US" sz="2200" i="0" dirty="0" err="1">
                <a:effectLst/>
                <a:latin typeface="+mn-lt"/>
                <a:ea typeface="+mn-ea"/>
                <a:cs typeface="+mn-cs"/>
              </a:rPr>
              <a:t>ei</a:t>
            </a:r>
            <a:r>
              <a:rPr lang="en-US" sz="2200" i="0" dirty="0">
                <a:effectLst/>
                <a:latin typeface="+mn-lt"/>
                <a:ea typeface="+mn-ea"/>
                <a:cs typeface="+mn-cs"/>
              </a:rPr>
              <a:t> </a:t>
            </a:r>
            <a:r>
              <a:rPr lang="en-US" sz="2200" i="0" dirty="0" err="1">
                <a:effectLst/>
                <a:latin typeface="+mn-lt"/>
                <a:ea typeface="+mn-ea"/>
                <a:cs typeface="+mn-cs"/>
              </a:rPr>
              <a:t>lubata</a:t>
            </a:r>
            <a:r>
              <a:rPr lang="en-US" sz="2200" i="0" dirty="0">
                <a:effectLst/>
                <a:latin typeface="+mn-lt"/>
                <a:ea typeface="+mn-ea"/>
                <a:cs typeface="+mn-cs"/>
              </a:rPr>
              <a:t>.</a:t>
            </a:r>
          </a:p>
          <a:p>
            <a:r>
              <a:rPr lang="en-US" sz="2200" i="0" dirty="0">
                <a:effectLst/>
                <a:latin typeface="+mn-lt"/>
                <a:ea typeface="+mn-ea"/>
                <a:cs typeface="+mn-cs"/>
              </a:rPr>
              <a:t> </a:t>
            </a:r>
            <a:r>
              <a:rPr lang="en-US" sz="2200" i="0" dirty="0" err="1">
                <a:effectLst/>
                <a:latin typeface="+mn-lt"/>
                <a:ea typeface="+mn-ea"/>
                <a:cs typeface="+mn-cs"/>
              </a:rPr>
              <a:t>Plastijäätmete</a:t>
            </a:r>
            <a:r>
              <a:rPr lang="en-US" sz="2200" i="0" dirty="0">
                <a:effectLst/>
                <a:latin typeface="+mn-lt"/>
                <a:ea typeface="+mn-ea"/>
                <a:cs typeface="+mn-cs"/>
              </a:rPr>
              <a:t> </a:t>
            </a:r>
            <a:r>
              <a:rPr lang="en-US" sz="2200" i="0" dirty="0" err="1">
                <a:effectLst/>
                <a:latin typeface="+mn-lt"/>
                <a:ea typeface="+mn-ea"/>
                <a:cs typeface="+mn-cs"/>
              </a:rPr>
              <a:t>eksport</a:t>
            </a:r>
            <a:r>
              <a:rPr lang="en-US" sz="2200" i="0" dirty="0">
                <a:effectLst/>
                <a:latin typeface="+mn-lt"/>
                <a:ea typeface="+mn-ea"/>
                <a:cs typeface="+mn-cs"/>
              </a:rPr>
              <a:t> on aga </a:t>
            </a:r>
            <a:r>
              <a:rPr lang="en-US" sz="2200" i="0" dirty="0" err="1">
                <a:effectLst/>
                <a:latin typeface="+mn-lt"/>
                <a:ea typeface="+mn-ea"/>
                <a:cs typeface="+mn-cs"/>
              </a:rPr>
              <a:t>keelatud</a:t>
            </a:r>
            <a:r>
              <a:rPr lang="en-US" sz="2200" i="0" dirty="0">
                <a:effectLst/>
                <a:latin typeface="+mn-lt"/>
                <a:ea typeface="+mn-ea"/>
                <a:cs typeface="+mn-cs"/>
              </a:rPr>
              <a:t> 30 </a:t>
            </a:r>
            <a:r>
              <a:rPr lang="en-US" sz="2200" i="0" dirty="0" err="1">
                <a:effectLst/>
                <a:latin typeface="+mn-lt"/>
                <a:ea typeface="+mn-ea"/>
                <a:cs typeface="+mn-cs"/>
              </a:rPr>
              <a:t>kuud</a:t>
            </a:r>
            <a:r>
              <a:rPr lang="en-US" sz="2200" i="0" dirty="0">
                <a:effectLst/>
                <a:latin typeface="+mn-lt"/>
                <a:ea typeface="+mn-ea"/>
                <a:cs typeface="+mn-cs"/>
              </a:rPr>
              <a:t> </a:t>
            </a:r>
            <a:r>
              <a:rPr lang="en-US" sz="2200" i="0" dirty="0" err="1">
                <a:effectLst/>
                <a:latin typeface="+mn-lt"/>
                <a:ea typeface="+mn-ea"/>
                <a:cs typeface="+mn-cs"/>
              </a:rPr>
              <a:t>pärast</a:t>
            </a:r>
            <a:r>
              <a:rPr lang="en-US" sz="2200" i="0" dirty="0">
                <a:effectLst/>
                <a:latin typeface="+mn-lt"/>
                <a:ea typeface="+mn-ea"/>
                <a:cs typeface="+mn-cs"/>
              </a:rPr>
              <a:t> </a:t>
            </a:r>
            <a:r>
              <a:rPr lang="en-US" sz="2200" i="0" dirty="0" err="1">
                <a:effectLst/>
                <a:latin typeface="+mn-lt"/>
                <a:ea typeface="+mn-ea"/>
                <a:cs typeface="+mn-cs"/>
              </a:rPr>
              <a:t>määruse</a:t>
            </a:r>
            <a:r>
              <a:rPr lang="en-US" sz="2200" i="0" dirty="0">
                <a:effectLst/>
                <a:latin typeface="+mn-lt"/>
                <a:ea typeface="+mn-ea"/>
                <a:cs typeface="+mn-cs"/>
              </a:rPr>
              <a:t> </a:t>
            </a:r>
            <a:r>
              <a:rPr lang="en-US" sz="2200" i="0" dirty="0" err="1">
                <a:effectLst/>
                <a:latin typeface="+mn-lt"/>
                <a:ea typeface="+mn-ea"/>
                <a:cs typeface="+mn-cs"/>
              </a:rPr>
              <a:t>jõustumist</a:t>
            </a:r>
            <a:r>
              <a:rPr lang="en-US" sz="2200" i="0" dirty="0">
                <a:effectLst/>
                <a:latin typeface="+mn-lt"/>
                <a:ea typeface="+mn-ea"/>
                <a:cs typeface="+mn-cs"/>
              </a:rPr>
              <a:t> 20. mail 2024, alates </a:t>
            </a:r>
            <a:r>
              <a:rPr lang="en-US" sz="2200" i="0" dirty="0" err="1">
                <a:effectLst/>
                <a:latin typeface="+mn-lt"/>
                <a:ea typeface="+mn-ea"/>
                <a:cs typeface="+mn-cs"/>
              </a:rPr>
              <a:t>novembrist</a:t>
            </a:r>
            <a:r>
              <a:rPr lang="en-US" sz="2200" i="0" dirty="0">
                <a:effectLst/>
                <a:latin typeface="+mn-lt"/>
                <a:ea typeface="+mn-ea"/>
                <a:cs typeface="+mn-cs"/>
              </a:rPr>
              <a:t> 2026.</a:t>
            </a:r>
            <a:endParaRPr lang="en-US" sz="2200" dirty="0">
              <a:latin typeface="+mn-lt"/>
              <a:ea typeface="+mn-ea"/>
              <a:cs typeface="+mn-cs"/>
            </a:endParaRPr>
          </a:p>
          <a:p>
            <a:endParaRPr lang="en-US" sz="1700" dirty="0">
              <a:effectLst/>
              <a:latin typeface="+mn-lt"/>
              <a:ea typeface="+mn-ea"/>
              <a:cs typeface="+mn-cs"/>
            </a:endParaRPr>
          </a:p>
        </p:txBody>
      </p:sp>
    </p:spTree>
    <p:extLst>
      <p:ext uri="{BB962C8B-B14F-4D97-AF65-F5344CB8AC3E}">
        <p14:creationId xmlns:p14="http://schemas.microsoft.com/office/powerpoint/2010/main" val="3984092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C27BDA-2125-A3A8-A9DC-93BBC2C45DC9}"/>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20AAB22-1FF7-2F50-24BD-6F3B41DCD140}"/>
              </a:ext>
            </a:extLst>
          </p:cNvPr>
          <p:cNvSpPr>
            <a:spLocks noGrp="1"/>
          </p:cNvSpPr>
          <p:nvPr>
            <p:ph type="title"/>
          </p:nvPr>
        </p:nvSpPr>
        <p:spPr>
          <a:xfrm>
            <a:off x="572493" y="238539"/>
            <a:ext cx="11018520" cy="1434415"/>
          </a:xfrm>
        </p:spPr>
        <p:txBody>
          <a:bodyPr vert="horz" lIns="91440" tIns="45720" rIns="91440" bIns="45720" rtlCol="0" anchor="b">
            <a:normAutofit fontScale="90000"/>
          </a:bodyPr>
          <a:lstStyle/>
          <a:p>
            <a:r>
              <a:rPr lang="et-EE" sz="4600" dirty="0">
                <a:solidFill>
                  <a:schemeClr val="tx1"/>
                </a:solidFill>
                <a:latin typeface="+mj-lt"/>
                <a:ea typeface="+mj-ea"/>
                <a:cs typeface="+mj-cs"/>
              </a:rPr>
              <a:t>Taaskasutamiseks ettenähtud tavajäätmete ekspordiga kolmandatesse riikidesse</a:t>
            </a:r>
            <a:endParaRPr lang="en-US" sz="4600" dirty="0">
              <a:solidFill>
                <a:schemeClr val="tx1"/>
              </a:solidFill>
              <a:latin typeface="+mj-lt"/>
              <a:ea typeface="+mj-ea"/>
              <a:cs typeface="+mj-cs"/>
            </a:endParaRPr>
          </a:p>
        </p:txBody>
      </p:sp>
      <p:sp>
        <p:nvSpPr>
          <p:cNvPr id="1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EED87EF-6050-2A34-38AA-F7ED3DB6DB6D}"/>
              </a:ext>
            </a:extLst>
          </p:cNvPr>
          <p:cNvSpPr>
            <a:spLocks noGrp="1"/>
          </p:cNvSpPr>
          <p:nvPr>
            <p:ph sz="half" idx="1"/>
          </p:nvPr>
        </p:nvSpPr>
        <p:spPr>
          <a:xfrm>
            <a:off x="572492" y="2071316"/>
            <a:ext cx="10972799" cy="4119172"/>
          </a:xfrm>
        </p:spPr>
        <p:txBody>
          <a:bodyPr vert="horz" lIns="91440" tIns="45720" rIns="91440" bIns="45720" rtlCol="0" anchor="t">
            <a:normAutofit/>
          </a:bodyPr>
          <a:lstStyle/>
          <a:p>
            <a:pPr>
              <a:spcBef>
                <a:spcPts val="600"/>
              </a:spcBef>
              <a:spcAft>
                <a:spcPts val="600"/>
              </a:spcAft>
            </a:pPr>
            <a:endParaRPr lang="en-US" sz="1700" dirty="0">
              <a:latin typeface="+mn-lt"/>
              <a:ea typeface="+mn-ea"/>
              <a:cs typeface="+mn-cs"/>
            </a:endParaRPr>
          </a:p>
          <a:p>
            <a:r>
              <a:rPr lang="et-EE" sz="1700" dirty="0">
                <a:latin typeface="+mn-lt"/>
                <a:ea typeface="+mn-ea"/>
                <a:cs typeface="+mn-cs"/>
              </a:rPr>
              <a:t>Lubatud need jäätmed, mis ei ole hõlmatud ekspordi keeluga kolmandatesse riikidesse</a:t>
            </a:r>
          </a:p>
          <a:p>
            <a:r>
              <a:rPr lang="et-EE" sz="1700" b="0" i="0" dirty="0">
                <a:effectLst/>
                <a:latin typeface="+mn-lt"/>
                <a:ea typeface="+mn-ea"/>
                <a:cs typeface="+mn-cs"/>
              </a:rPr>
              <a:t>Ainult riigid, mis on kantud komisjoni loetellu ja tõendatu, et on suutelised käitlema vastavalt nõuetele (3. aastane üleminekuperiood)</a:t>
            </a:r>
          </a:p>
          <a:p>
            <a:r>
              <a:rPr lang="en-US" sz="1700" b="0" i="0" dirty="0" err="1">
                <a:effectLst/>
                <a:latin typeface="+mn-lt"/>
                <a:ea typeface="+mn-ea"/>
                <a:cs typeface="+mn-cs"/>
              </a:rPr>
              <a:t>Teatatud</a:t>
            </a:r>
            <a:r>
              <a:rPr lang="en-US" sz="1700" b="0" i="0" dirty="0">
                <a:effectLst/>
                <a:latin typeface="+mn-lt"/>
                <a:ea typeface="+mn-ea"/>
                <a:cs typeface="+mn-cs"/>
              </a:rPr>
              <a:t> </a:t>
            </a:r>
            <a:r>
              <a:rPr lang="en-US" sz="1700" b="0" i="0" dirty="0" err="1">
                <a:effectLst/>
                <a:latin typeface="+mn-lt"/>
                <a:ea typeface="+mn-ea"/>
                <a:cs typeface="+mn-cs"/>
              </a:rPr>
              <a:t>tingimustel</a:t>
            </a:r>
            <a:r>
              <a:rPr lang="en-US" sz="1700" b="0" i="0" dirty="0">
                <a:effectLst/>
                <a:latin typeface="+mn-lt"/>
                <a:ea typeface="+mn-ea"/>
                <a:cs typeface="+mn-cs"/>
              </a:rPr>
              <a:t> </a:t>
            </a:r>
            <a:r>
              <a:rPr lang="en-US" sz="1700" b="0" i="0" dirty="0" err="1">
                <a:effectLst/>
                <a:latin typeface="+mn-lt"/>
                <a:ea typeface="+mn-ea"/>
                <a:cs typeface="+mn-cs"/>
              </a:rPr>
              <a:t>võib</a:t>
            </a:r>
            <a:r>
              <a:rPr lang="en-US" sz="1700" b="0" i="0" dirty="0">
                <a:effectLst/>
                <a:latin typeface="+mn-lt"/>
                <a:ea typeface="+mn-ea"/>
                <a:cs typeface="+mn-cs"/>
              </a:rPr>
              <a:t> see olla </a:t>
            </a:r>
            <a:r>
              <a:rPr lang="en-US" sz="1700" b="0" i="0" dirty="0" err="1">
                <a:effectLst/>
                <a:latin typeface="+mn-lt"/>
                <a:ea typeface="+mn-ea"/>
                <a:cs typeface="+mn-cs"/>
              </a:rPr>
              <a:t>lubatud</a:t>
            </a:r>
            <a:r>
              <a:rPr lang="en-US" sz="1700" b="0" i="0" dirty="0">
                <a:effectLst/>
                <a:latin typeface="+mn-lt"/>
                <a:ea typeface="+mn-ea"/>
                <a:cs typeface="+mn-cs"/>
              </a:rPr>
              <a:t>. </a:t>
            </a:r>
            <a:r>
              <a:rPr lang="en-US" sz="1700" b="0" i="0" dirty="0" err="1">
                <a:effectLst/>
                <a:latin typeface="+mn-lt"/>
                <a:ea typeface="+mn-ea"/>
                <a:cs typeface="+mn-cs"/>
              </a:rPr>
              <a:t>OECDsse</a:t>
            </a:r>
            <a:r>
              <a:rPr lang="en-US" sz="1700" b="0" i="0" dirty="0">
                <a:effectLst/>
                <a:latin typeface="+mn-lt"/>
                <a:ea typeface="+mn-ea"/>
                <a:cs typeface="+mn-cs"/>
              </a:rPr>
              <a:t> </a:t>
            </a:r>
            <a:r>
              <a:rPr lang="en-US" sz="1700" b="0" i="0" dirty="0" err="1">
                <a:effectLst/>
                <a:latin typeface="+mn-lt"/>
                <a:ea typeface="+mn-ea"/>
                <a:cs typeface="+mn-cs"/>
              </a:rPr>
              <a:t>mittekuuluvad</a:t>
            </a:r>
            <a:r>
              <a:rPr lang="en-US" sz="1700" b="0" i="0" dirty="0">
                <a:effectLst/>
                <a:latin typeface="+mn-lt"/>
                <a:ea typeface="+mn-ea"/>
                <a:cs typeface="+mn-cs"/>
              </a:rPr>
              <a:t> </a:t>
            </a:r>
            <a:r>
              <a:rPr lang="en-US" sz="1700" b="0" i="0" dirty="0" err="1">
                <a:effectLst/>
                <a:latin typeface="+mn-lt"/>
                <a:ea typeface="+mn-ea"/>
                <a:cs typeface="+mn-cs"/>
              </a:rPr>
              <a:t>riigid</a:t>
            </a:r>
            <a:r>
              <a:rPr lang="en-US" sz="1700" b="0" i="0" dirty="0">
                <a:effectLst/>
                <a:latin typeface="+mn-lt"/>
                <a:ea typeface="+mn-ea"/>
                <a:cs typeface="+mn-cs"/>
              </a:rPr>
              <a:t>, </a:t>
            </a:r>
            <a:r>
              <a:rPr lang="en-US" sz="1700" b="0" i="0" dirty="0" err="1">
                <a:effectLst/>
                <a:latin typeface="+mn-lt"/>
                <a:ea typeface="+mn-ea"/>
                <a:cs typeface="+mn-cs"/>
              </a:rPr>
              <a:t>kes</a:t>
            </a:r>
            <a:r>
              <a:rPr lang="en-US" sz="1700" b="0" i="0" dirty="0">
                <a:effectLst/>
                <a:latin typeface="+mn-lt"/>
                <a:ea typeface="+mn-ea"/>
                <a:cs typeface="+mn-cs"/>
              </a:rPr>
              <a:t> </a:t>
            </a:r>
            <a:r>
              <a:rPr lang="en-US" sz="1700" b="0" i="0" dirty="0" err="1">
                <a:effectLst/>
                <a:latin typeface="+mn-lt"/>
                <a:ea typeface="+mn-ea"/>
                <a:cs typeface="+mn-cs"/>
              </a:rPr>
              <a:t>soovivad</a:t>
            </a:r>
            <a:r>
              <a:rPr lang="en-US" sz="1700" b="0" i="0" dirty="0">
                <a:effectLst/>
                <a:latin typeface="+mn-lt"/>
                <a:ea typeface="+mn-ea"/>
                <a:cs typeface="+mn-cs"/>
              </a:rPr>
              <a:t> </a:t>
            </a:r>
            <a:r>
              <a:rPr lang="en-US" sz="1700" b="0" i="0" dirty="0" err="1">
                <a:effectLst/>
                <a:latin typeface="+mn-lt"/>
                <a:ea typeface="+mn-ea"/>
                <a:cs typeface="+mn-cs"/>
              </a:rPr>
              <a:t>endiselt</a:t>
            </a:r>
            <a:r>
              <a:rPr lang="en-US" sz="1700" b="0" i="0" dirty="0">
                <a:effectLst/>
                <a:latin typeface="+mn-lt"/>
                <a:ea typeface="+mn-ea"/>
                <a:cs typeface="+mn-cs"/>
              </a:rPr>
              <a:t> </a:t>
            </a:r>
            <a:r>
              <a:rPr lang="en-US" sz="1700" b="0" i="0" dirty="0" err="1">
                <a:effectLst/>
                <a:latin typeface="+mn-lt"/>
                <a:ea typeface="+mn-ea"/>
                <a:cs typeface="+mn-cs"/>
              </a:rPr>
              <a:t>jäätmeid</a:t>
            </a:r>
            <a:r>
              <a:rPr lang="en-US" sz="1700" b="0" i="0" dirty="0">
                <a:effectLst/>
                <a:latin typeface="+mn-lt"/>
                <a:ea typeface="+mn-ea"/>
                <a:cs typeface="+mn-cs"/>
              </a:rPr>
              <a:t> </a:t>
            </a:r>
            <a:r>
              <a:rPr lang="en-US" sz="1700" b="0" i="0" dirty="0" err="1">
                <a:effectLst/>
                <a:latin typeface="+mn-lt"/>
                <a:ea typeface="+mn-ea"/>
                <a:cs typeface="+mn-cs"/>
              </a:rPr>
              <a:t>EList</a:t>
            </a:r>
            <a:r>
              <a:rPr lang="en-US" sz="1700" b="0" i="0" dirty="0">
                <a:effectLst/>
                <a:latin typeface="+mn-lt"/>
                <a:ea typeface="+mn-ea"/>
                <a:cs typeface="+mn-cs"/>
              </a:rPr>
              <a:t> </a:t>
            </a:r>
            <a:r>
              <a:rPr lang="en-US" sz="1700" b="0" i="0" dirty="0" err="1">
                <a:effectLst/>
                <a:latin typeface="+mn-lt"/>
                <a:ea typeface="+mn-ea"/>
                <a:cs typeface="+mn-cs"/>
              </a:rPr>
              <a:t>importida</a:t>
            </a:r>
            <a:r>
              <a:rPr lang="en-US" sz="1700" b="0" i="0" dirty="0">
                <a:effectLst/>
                <a:latin typeface="+mn-lt"/>
                <a:ea typeface="+mn-ea"/>
                <a:cs typeface="+mn-cs"/>
              </a:rPr>
              <a:t>, </a:t>
            </a:r>
            <a:r>
              <a:rPr lang="en-US" sz="1700" b="0" i="0" dirty="0" err="1">
                <a:effectLst/>
                <a:latin typeface="+mn-lt"/>
                <a:ea typeface="+mn-ea"/>
                <a:cs typeface="+mn-cs"/>
              </a:rPr>
              <a:t>peavad</a:t>
            </a:r>
            <a:r>
              <a:rPr lang="en-US" sz="1700" b="0" i="0" dirty="0">
                <a:effectLst/>
                <a:latin typeface="+mn-lt"/>
                <a:ea typeface="+mn-ea"/>
                <a:cs typeface="+mn-cs"/>
              </a:rPr>
              <a:t> </a:t>
            </a:r>
            <a:r>
              <a:rPr lang="en-US" sz="1700" b="0" i="0" dirty="0" err="1">
                <a:effectLst/>
                <a:latin typeface="+mn-lt"/>
                <a:ea typeface="+mn-ea"/>
                <a:cs typeface="+mn-cs"/>
              </a:rPr>
              <a:t>teatama</a:t>
            </a:r>
            <a:r>
              <a:rPr lang="en-US" sz="1700" b="0" i="0" dirty="0">
                <a:effectLst/>
                <a:latin typeface="+mn-lt"/>
                <a:ea typeface="+mn-ea"/>
                <a:cs typeface="+mn-cs"/>
              </a:rPr>
              <a:t> </a:t>
            </a:r>
            <a:r>
              <a:rPr lang="en-US" sz="1700" b="0" i="0" dirty="0" err="1">
                <a:effectLst/>
                <a:latin typeface="+mn-lt"/>
                <a:ea typeface="+mn-ea"/>
                <a:cs typeface="+mn-cs"/>
              </a:rPr>
              <a:t>Euroopa</a:t>
            </a:r>
            <a:r>
              <a:rPr lang="en-US" sz="1700" b="0" i="0" dirty="0">
                <a:effectLst/>
                <a:latin typeface="+mn-lt"/>
                <a:ea typeface="+mn-ea"/>
                <a:cs typeface="+mn-cs"/>
              </a:rPr>
              <a:t> </a:t>
            </a:r>
            <a:r>
              <a:rPr lang="en-US" sz="1700" b="0" i="0" dirty="0" err="1">
                <a:effectLst/>
                <a:latin typeface="+mn-lt"/>
                <a:ea typeface="+mn-ea"/>
                <a:cs typeface="+mn-cs"/>
              </a:rPr>
              <a:t>Komisjonile</a:t>
            </a:r>
            <a:r>
              <a:rPr lang="en-US" sz="1700" b="0" i="0" dirty="0">
                <a:effectLst/>
                <a:latin typeface="+mn-lt"/>
                <a:ea typeface="+mn-ea"/>
                <a:cs typeface="+mn-cs"/>
              </a:rPr>
              <a:t> </a:t>
            </a:r>
            <a:r>
              <a:rPr lang="en-US" sz="1700" b="0" i="0" dirty="0" err="1">
                <a:effectLst/>
                <a:latin typeface="+mn-lt"/>
                <a:ea typeface="+mn-ea"/>
                <a:cs typeface="+mn-cs"/>
              </a:rPr>
              <a:t>oma</a:t>
            </a:r>
            <a:r>
              <a:rPr lang="en-US" sz="1700" b="0" i="0" dirty="0">
                <a:effectLst/>
                <a:latin typeface="+mn-lt"/>
                <a:ea typeface="+mn-ea"/>
                <a:cs typeface="+mn-cs"/>
              </a:rPr>
              <a:t> </a:t>
            </a:r>
            <a:r>
              <a:rPr lang="en-US" sz="1700" b="0" i="0" dirty="0" err="1">
                <a:effectLst/>
                <a:latin typeface="+mn-lt"/>
                <a:ea typeface="+mn-ea"/>
                <a:cs typeface="+mn-cs"/>
              </a:rPr>
              <a:t>valmisolekust</a:t>
            </a:r>
            <a:r>
              <a:rPr lang="en-US" sz="1700" b="0" i="0" dirty="0">
                <a:effectLst/>
                <a:latin typeface="+mn-lt"/>
                <a:ea typeface="+mn-ea"/>
                <a:cs typeface="+mn-cs"/>
              </a:rPr>
              <a:t> ja </a:t>
            </a:r>
            <a:r>
              <a:rPr lang="en-US" sz="1700" b="0" i="0" dirty="0" err="1">
                <a:effectLst/>
                <a:latin typeface="+mn-lt"/>
                <a:ea typeface="+mn-ea"/>
                <a:cs typeface="+mn-cs"/>
              </a:rPr>
              <a:t>tõendama</a:t>
            </a:r>
            <a:r>
              <a:rPr lang="en-US" sz="1700" b="0" i="0" dirty="0">
                <a:effectLst/>
                <a:latin typeface="+mn-lt"/>
                <a:ea typeface="+mn-ea"/>
                <a:cs typeface="+mn-cs"/>
              </a:rPr>
              <a:t>, et </a:t>
            </a:r>
            <a:r>
              <a:rPr lang="en-US" sz="1700" b="0" i="0" dirty="0" err="1">
                <a:effectLst/>
                <a:latin typeface="+mn-lt"/>
                <a:ea typeface="+mn-ea"/>
                <a:cs typeface="+mn-cs"/>
              </a:rPr>
              <a:t>nad</a:t>
            </a:r>
            <a:r>
              <a:rPr lang="en-US" sz="1700" b="0" i="0" dirty="0">
                <a:effectLst/>
                <a:latin typeface="+mn-lt"/>
                <a:ea typeface="+mn-ea"/>
                <a:cs typeface="+mn-cs"/>
              </a:rPr>
              <a:t> </a:t>
            </a:r>
            <a:r>
              <a:rPr lang="en-US" sz="1700" b="0" i="0" dirty="0" err="1">
                <a:effectLst/>
                <a:latin typeface="+mn-lt"/>
                <a:ea typeface="+mn-ea"/>
                <a:cs typeface="+mn-cs"/>
              </a:rPr>
              <a:t>suudavad</a:t>
            </a:r>
            <a:r>
              <a:rPr lang="en-US" sz="1700" b="0" i="0" dirty="0">
                <a:effectLst/>
                <a:latin typeface="+mn-lt"/>
                <a:ea typeface="+mn-ea"/>
                <a:cs typeface="+mn-cs"/>
              </a:rPr>
              <a:t> </a:t>
            </a:r>
            <a:r>
              <a:rPr lang="en-US" sz="1700" b="0" i="0" dirty="0" err="1">
                <a:effectLst/>
                <a:latin typeface="+mn-lt"/>
                <a:ea typeface="+mn-ea"/>
                <a:cs typeface="+mn-cs"/>
              </a:rPr>
              <a:t>neid</a:t>
            </a:r>
            <a:r>
              <a:rPr lang="en-US" sz="1700" b="0" i="0" dirty="0">
                <a:effectLst/>
                <a:latin typeface="+mn-lt"/>
                <a:ea typeface="+mn-ea"/>
                <a:cs typeface="+mn-cs"/>
              </a:rPr>
              <a:t> </a:t>
            </a:r>
            <a:r>
              <a:rPr lang="en-US" sz="1700" b="0" i="0" dirty="0" err="1">
                <a:effectLst/>
                <a:latin typeface="+mn-lt"/>
                <a:ea typeface="+mn-ea"/>
                <a:cs typeface="+mn-cs"/>
              </a:rPr>
              <a:t>jäätmeid</a:t>
            </a:r>
            <a:r>
              <a:rPr lang="en-US" sz="1700" b="0" i="0" dirty="0">
                <a:effectLst/>
                <a:latin typeface="+mn-lt"/>
                <a:ea typeface="+mn-ea"/>
                <a:cs typeface="+mn-cs"/>
              </a:rPr>
              <a:t> </a:t>
            </a:r>
            <a:r>
              <a:rPr lang="en-US" sz="1700" b="0" i="0" dirty="0" err="1">
                <a:effectLst/>
                <a:latin typeface="+mn-lt"/>
                <a:ea typeface="+mn-ea"/>
                <a:cs typeface="+mn-cs"/>
              </a:rPr>
              <a:t>keskkonnasõbralikult</a:t>
            </a:r>
            <a:r>
              <a:rPr lang="en-US" sz="1700" b="0" i="0" dirty="0">
                <a:effectLst/>
                <a:latin typeface="+mn-lt"/>
                <a:ea typeface="+mn-ea"/>
                <a:cs typeface="+mn-cs"/>
              </a:rPr>
              <a:t> </a:t>
            </a:r>
            <a:r>
              <a:rPr lang="en-US" sz="1700" b="0" i="0" dirty="0" err="1">
                <a:effectLst/>
                <a:latin typeface="+mn-lt"/>
                <a:ea typeface="+mn-ea"/>
                <a:cs typeface="+mn-cs"/>
              </a:rPr>
              <a:t>töödelda</a:t>
            </a:r>
            <a:r>
              <a:rPr lang="en-US" sz="1700" b="0" i="0" dirty="0">
                <a:effectLst/>
                <a:latin typeface="+mn-lt"/>
                <a:ea typeface="+mn-ea"/>
                <a:cs typeface="+mn-cs"/>
              </a:rPr>
              <a:t>. </a:t>
            </a:r>
          </a:p>
          <a:p>
            <a:r>
              <a:rPr lang="en-US" sz="1700" b="0" i="0" dirty="0" err="1">
                <a:effectLst/>
                <a:latin typeface="+mn-lt"/>
                <a:ea typeface="+mn-ea"/>
                <a:cs typeface="+mn-cs"/>
              </a:rPr>
              <a:t>Komisjon</a:t>
            </a:r>
            <a:r>
              <a:rPr lang="en-US" sz="1700" b="0" i="0" dirty="0">
                <a:effectLst/>
                <a:latin typeface="+mn-lt"/>
                <a:ea typeface="+mn-ea"/>
                <a:cs typeface="+mn-cs"/>
              </a:rPr>
              <a:t> </a:t>
            </a:r>
            <a:r>
              <a:rPr lang="en-US" sz="1700" b="0" i="0" dirty="0" err="1">
                <a:effectLst/>
                <a:latin typeface="+mn-lt"/>
                <a:ea typeface="+mn-ea"/>
                <a:cs typeface="+mn-cs"/>
              </a:rPr>
              <a:t>koostab</a:t>
            </a:r>
            <a:r>
              <a:rPr lang="en-US" sz="1700" b="0" i="0" dirty="0">
                <a:effectLst/>
                <a:latin typeface="+mn-lt"/>
                <a:ea typeface="+mn-ea"/>
                <a:cs typeface="+mn-cs"/>
              </a:rPr>
              <a:t> </a:t>
            </a:r>
            <a:r>
              <a:rPr lang="en-US" sz="1700" b="0" i="0" dirty="0" err="1">
                <a:effectLst/>
                <a:latin typeface="+mn-lt"/>
                <a:ea typeface="+mn-ea"/>
                <a:cs typeface="+mn-cs"/>
              </a:rPr>
              <a:t>riikide</a:t>
            </a:r>
            <a:r>
              <a:rPr lang="en-US" sz="1700" b="0" i="0" dirty="0">
                <a:effectLst/>
                <a:latin typeface="+mn-lt"/>
                <a:ea typeface="+mn-ea"/>
                <a:cs typeface="+mn-cs"/>
              </a:rPr>
              <a:t> </a:t>
            </a:r>
            <a:r>
              <a:rPr lang="en-US" sz="1700" b="0" i="0" dirty="0" err="1">
                <a:effectLst/>
                <a:latin typeface="+mn-lt"/>
                <a:ea typeface="+mn-ea"/>
                <a:cs typeface="+mn-cs"/>
              </a:rPr>
              <a:t>taotluste</a:t>
            </a:r>
            <a:r>
              <a:rPr lang="en-US" sz="1700" b="0" i="0" dirty="0">
                <a:effectLst/>
                <a:latin typeface="+mn-lt"/>
                <a:ea typeface="+mn-ea"/>
                <a:cs typeface="+mn-cs"/>
              </a:rPr>
              <a:t> </a:t>
            </a:r>
            <a:r>
              <a:rPr lang="en-US" sz="1700" b="0" i="0" dirty="0" err="1">
                <a:effectLst/>
                <a:latin typeface="+mn-lt"/>
                <a:ea typeface="+mn-ea"/>
                <a:cs typeface="+mn-cs"/>
              </a:rPr>
              <a:t>hindamise</a:t>
            </a:r>
            <a:r>
              <a:rPr lang="en-US" sz="1700" b="0" i="0" dirty="0">
                <a:effectLst/>
                <a:latin typeface="+mn-lt"/>
                <a:ea typeface="+mn-ea"/>
                <a:cs typeface="+mn-cs"/>
              </a:rPr>
              <a:t> </a:t>
            </a:r>
            <a:r>
              <a:rPr lang="en-US" sz="1700" b="0" i="0" dirty="0" err="1">
                <a:effectLst/>
                <a:latin typeface="+mn-lt"/>
                <a:ea typeface="+mn-ea"/>
                <a:cs typeface="+mn-cs"/>
              </a:rPr>
              <a:t>põhjal</a:t>
            </a:r>
            <a:r>
              <a:rPr lang="en-US" sz="1700" b="0" i="0" dirty="0">
                <a:effectLst/>
                <a:latin typeface="+mn-lt"/>
                <a:ea typeface="+mn-ea"/>
                <a:cs typeface="+mn-cs"/>
              </a:rPr>
              <a:t> </a:t>
            </a:r>
            <a:r>
              <a:rPr lang="en-US" sz="1700" b="0" i="0" dirty="0" err="1">
                <a:effectLst/>
                <a:latin typeface="+mn-lt"/>
                <a:ea typeface="+mn-ea"/>
                <a:cs typeface="+mn-cs"/>
              </a:rPr>
              <a:t>nimekirja</a:t>
            </a:r>
            <a:r>
              <a:rPr lang="en-US" sz="1700" b="0" i="0" dirty="0">
                <a:effectLst/>
                <a:latin typeface="+mn-lt"/>
                <a:ea typeface="+mn-ea"/>
                <a:cs typeface="+mn-cs"/>
              </a:rPr>
              <a:t> </a:t>
            </a:r>
            <a:r>
              <a:rPr lang="en-US" sz="1700" b="0" i="0" dirty="0" err="1">
                <a:effectLst/>
                <a:latin typeface="+mn-lt"/>
                <a:ea typeface="+mn-ea"/>
                <a:cs typeface="+mn-cs"/>
              </a:rPr>
              <a:t>riikidest</a:t>
            </a:r>
            <a:r>
              <a:rPr lang="en-US" sz="1700" b="0" i="0" dirty="0">
                <a:effectLst/>
                <a:latin typeface="+mn-lt"/>
                <a:ea typeface="+mn-ea"/>
                <a:cs typeface="+mn-cs"/>
              </a:rPr>
              <a:t>, </a:t>
            </a:r>
            <a:r>
              <a:rPr lang="en-US" sz="1700" b="0" i="0" dirty="0" err="1">
                <a:effectLst/>
                <a:latin typeface="+mn-lt"/>
                <a:ea typeface="+mn-ea"/>
                <a:cs typeface="+mn-cs"/>
              </a:rPr>
              <a:t>kellel</a:t>
            </a:r>
            <a:r>
              <a:rPr lang="en-US" sz="1700" b="0" i="0" dirty="0">
                <a:effectLst/>
                <a:latin typeface="+mn-lt"/>
                <a:ea typeface="+mn-ea"/>
                <a:cs typeface="+mn-cs"/>
              </a:rPr>
              <a:t> on </a:t>
            </a:r>
            <a:r>
              <a:rPr lang="en-US" sz="1700" b="0" i="0" dirty="0" err="1">
                <a:effectLst/>
                <a:latin typeface="+mn-lt"/>
                <a:ea typeface="+mn-ea"/>
                <a:cs typeface="+mn-cs"/>
              </a:rPr>
              <a:t>lubatud</a:t>
            </a:r>
            <a:r>
              <a:rPr lang="en-US" sz="1700" b="0" i="0" dirty="0">
                <a:effectLst/>
                <a:latin typeface="+mn-lt"/>
                <a:ea typeface="+mn-ea"/>
                <a:cs typeface="+mn-cs"/>
              </a:rPr>
              <a:t> </a:t>
            </a:r>
            <a:r>
              <a:rPr lang="en-US" sz="1700" b="0" i="0" dirty="0" err="1">
                <a:effectLst/>
                <a:latin typeface="+mn-lt"/>
                <a:ea typeface="+mn-ea"/>
                <a:cs typeface="+mn-cs"/>
              </a:rPr>
              <a:t>vastu</a:t>
            </a:r>
            <a:r>
              <a:rPr lang="en-US" sz="1700" b="0" i="0" dirty="0">
                <a:effectLst/>
                <a:latin typeface="+mn-lt"/>
                <a:ea typeface="+mn-ea"/>
                <a:cs typeface="+mn-cs"/>
              </a:rPr>
              <a:t> </a:t>
            </a:r>
            <a:r>
              <a:rPr lang="en-US" sz="1700" b="0" i="0" dirty="0" err="1">
                <a:effectLst/>
                <a:latin typeface="+mn-lt"/>
                <a:ea typeface="+mn-ea"/>
                <a:cs typeface="+mn-cs"/>
              </a:rPr>
              <a:t>võtta</a:t>
            </a:r>
            <a:r>
              <a:rPr lang="en-US" sz="1700" b="0" i="0" dirty="0">
                <a:effectLst/>
                <a:latin typeface="+mn-lt"/>
                <a:ea typeface="+mn-ea"/>
                <a:cs typeface="+mn-cs"/>
              </a:rPr>
              <a:t> </a:t>
            </a:r>
            <a:r>
              <a:rPr lang="en-US" sz="1700" b="0" i="0" dirty="0" err="1">
                <a:effectLst/>
                <a:latin typeface="+mn-lt"/>
                <a:ea typeface="+mn-ea"/>
                <a:cs typeface="+mn-cs"/>
              </a:rPr>
              <a:t>rohelisse</a:t>
            </a:r>
            <a:r>
              <a:rPr lang="en-US" sz="1700" b="0" i="0" dirty="0">
                <a:effectLst/>
                <a:latin typeface="+mn-lt"/>
                <a:ea typeface="+mn-ea"/>
                <a:cs typeface="+mn-cs"/>
              </a:rPr>
              <a:t> </a:t>
            </a:r>
            <a:r>
              <a:rPr lang="en-US" sz="1700" b="0" i="0" dirty="0" err="1">
                <a:effectLst/>
                <a:latin typeface="+mn-lt"/>
                <a:ea typeface="+mn-ea"/>
                <a:cs typeface="+mn-cs"/>
              </a:rPr>
              <a:t>nimekirja</a:t>
            </a:r>
            <a:r>
              <a:rPr lang="en-US" sz="1700" b="0" i="0" dirty="0">
                <a:effectLst/>
                <a:latin typeface="+mn-lt"/>
                <a:ea typeface="+mn-ea"/>
                <a:cs typeface="+mn-cs"/>
              </a:rPr>
              <a:t> </a:t>
            </a:r>
            <a:r>
              <a:rPr lang="en-US" sz="1700" b="0" i="0" dirty="0" err="1">
                <a:effectLst/>
                <a:latin typeface="+mn-lt"/>
                <a:ea typeface="+mn-ea"/>
                <a:cs typeface="+mn-cs"/>
              </a:rPr>
              <a:t>kantud</a:t>
            </a:r>
            <a:r>
              <a:rPr lang="en-US" sz="1700" b="0" i="0" dirty="0">
                <a:effectLst/>
                <a:latin typeface="+mn-lt"/>
                <a:ea typeface="+mn-ea"/>
                <a:cs typeface="+mn-cs"/>
              </a:rPr>
              <a:t> </a:t>
            </a:r>
            <a:r>
              <a:rPr lang="en-US" sz="1700" b="0" i="0" dirty="0" err="1">
                <a:effectLst/>
                <a:latin typeface="+mn-lt"/>
                <a:ea typeface="+mn-ea"/>
                <a:cs typeface="+mn-cs"/>
              </a:rPr>
              <a:t>jäätmeid</a:t>
            </a:r>
            <a:r>
              <a:rPr lang="en-US" sz="1700" b="0" i="0" dirty="0">
                <a:effectLst/>
                <a:latin typeface="+mn-lt"/>
                <a:ea typeface="+mn-ea"/>
                <a:cs typeface="+mn-cs"/>
              </a:rPr>
              <a:t>, </a:t>
            </a:r>
            <a:r>
              <a:rPr lang="en-US" sz="1700" b="0" i="0" dirty="0" err="1">
                <a:effectLst/>
                <a:latin typeface="+mn-lt"/>
                <a:ea typeface="+mn-ea"/>
                <a:cs typeface="+mn-cs"/>
              </a:rPr>
              <a:t>ning</a:t>
            </a:r>
            <a:r>
              <a:rPr lang="en-US" sz="1700" b="0" i="0" dirty="0">
                <a:effectLst/>
                <a:latin typeface="+mn-lt"/>
                <a:ea typeface="+mn-ea"/>
                <a:cs typeface="+mn-cs"/>
              </a:rPr>
              <a:t> </a:t>
            </a:r>
            <a:r>
              <a:rPr lang="en-US" sz="1700" b="0" i="0" dirty="0" err="1">
                <a:effectLst/>
                <a:latin typeface="+mn-lt"/>
                <a:ea typeface="+mn-ea"/>
                <a:cs typeface="+mn-cs"/>
              </a:rPr>
              <a:t>eksporti</a:t>
            </a:r>
            <a:r>
              <a:rPr lang="en-US" sz="1700" b="0" i="0" dirty="0">
                <a:effectLst/>
                <a:latin typeface="+mn-lt"/>
                <a:ea typeface="+mn-ea"/>
                <a:cs typeface="+mn-cs"/>
              </a:rPr>
              <a:t> </a:t>
            </a:r>
            <a:r>
              <a:rPr lang="en-US" sz="1700" b="0" i="0" dirty="0" err="1">
                <a:effectLst/>
                <a:latin typeface="+mn-lt"/>
                <a:ea typeface="+mn-ea"/>
                <a:cs typeface="+mn-cs"/>
              </a:rPr>
              <a:t>riikidesse</a:t>
            </a:r>
            <a:r>
              <a:rPr lang="en-US" sz="1700" b="0" i="0" dirty="0">
                <a:effectLst/>
                <a:latin typeface="+mn-lt"/>
                <a:ea typeface="+mn-ea"/>
                <a:cs typeface="+mn-cs"/>
              </a:rPr>
              <a:t>, mis </a:t>
            </a:r>
            <a:r>
              <a:rPr lang="en-US" sz="1700" b="0" i="0" dirty="0" err="1">
                <a:effectLst/>
                <a:latin typeface="+mn-lt"/>
                <a:ea typeface="+mn-ea"/>
                <a:cs typeface="+mn-cs"/>
              </a:rPr>
              <a:t>ei</a:t>
            </a:r>
            <a:r>
              <a:rPr lang="en-US" sz="1700" b="0" i="0" dirty="0">
                <a:effectLst/>
                <a:latin typeface="+mn-lt"/>
                <a:ea typeface="+mn-ea"/>
                <a:cs typeface="+mn-cs"/>
              </a:rPr>
              <a:t> ole </a:t>
            </a:r>
            <a:r>
              <a:rPr lang="en-US" sz="1700" b="0" i="0" dirty="0" err="1">
                <a:effectLst/>
                <a:latin typeface="+mn-lt"/>
                <a:ea typeface="+mn-ea"/>
                <a:cs typeface="+mn-cs"/>
              </a:rPr>
              <a:t>selles</a:t>
            </a:r>
            <a:r>
              <a:rPr lang="en-US" sz="1700" b="0" i="0" dirty="0">
                <a:effectLst/>
                <a:latin typeface="+mn-lt"/>
                <a:ea typeface="+mn-ea"/>
                <a:cs typeface="+mn-cs"/>
              </a:rPr>
              <a:t> </a:t>
            </a:r>
            <a:r>
              <a:rPr lang="en-US" sz="1700" b="0" i="0" dirty="0" err="1">
                <a:effectLst/>
                <a:latin typeface="+mn-lt"/>
                <a:ea typeface="+mn-ea"/>
                <a:cs typeface="+mn-cs"/>
              </a:rPr>
              <a:t>nimekirjas</a:t>
            </a:r>
            <a:r>
              <a:rPr lang="en-US" sz="1700" b="0" i="0" dirty="0">
                <a:effectLst/>
                <a:latin typeface="+mn-lt"/>
                <a:ea typeface="+mn-ea"/>
                <a:cs typeface="+mn-cs"/>
              </a:rPr>
              <a:t>, </a:t>
            </a:r>
            <a:r>
              <a:rPr lang="en-US" sz="1700" b="0" i="0" dirty="0" err="1">
                <a:effectLst/>
                <a:latin typeface="+mn-lt"/>
                <a:ea typeface="+mn-ea"/>
                <a:cs typeface="+mn-cs"/>
              </a:rPr>
              <a:t>ei</a:t>
            </a:r>
            <a:r>
              <a:rPr lang="en-US" sz="1700" b="0" i="0" dirty="0">
                <a:effectLst/>
                <a:latin typeface="+mn-lt"/>
                <a:ea typeface="+mn-ea"/>
                <a:cs typeface="+mn-cs"/>
              </a:rPr>
              <a:t> </a:t>
            </a:r>
            <a:r>
              <a:rPr lang="en-US" sz="1700" b="0" i="0" dirty="0" err="1">
                <a:effectLst/>
                <a:latin typeface="+mn-lt"/>
                <a:ea typeface="+mn-ea"/>
                <a:cs typeface="+mn-cs"/>
              </a:rPr>
              <a:t>lubata</a:t>
            </a:r>
            <a:r>
              <a:rPr lang="en-US" sz="1700" b="0" i="0" dirty="0">
                <a:effectLst/>
                <a:latin typeface="+mn-lt"/>
                <a:ea typeface="+mn-ea"/>
                <a:cs typeface="+mn-cs"/>
              </a:rPr>
              <a:t>.</a:t>
            </a:r>
          </a:p>
          <a:p>
            <a:endParaRPr lang="en-US" sz="1700" dirty="0">
              <a:effectLst/>
              <a:latin typeface="+mn-lt"/>
              <a:ea typeface="+mn-ea"/>
              <a:cs typeface="+mn-cs"/>
            </a:endParaRPr>
          </a:p>
        </p:txBody>
      </p:sp>
    </p:spTree>
    <p:extLst>
      <p:ext uri="{BB962C8B-B14F-4D97-AF65-F5344CB8AC3E}">
        <p14:creationId xmlns:p14="http://schemas.microsoft.com/office/powerpoint/2010/main" val="620826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C27BDA-2125-A3A8-A9DC-93BBC2C45DC9}"/>
            </a:ext>
          </a:extLst>
        </p:cNvPr>
        <p:cNvGrpSpPr/>
        <p:nvPr/>
      </p:nvGrpSpPr>
      <p:grpSpPr>
        <a:xfrm>
          <a:off x="0" y="0"/>
          <a:ext cx="0" cy="0"/>
          <a:chOff x="0" y="0"/>
          <a:chExt cx="0" cy="0"/>
        </a:xfrm>
      </p:grpSpPr>
      <p:sp useBgFill="1">
        <p:nvSpPr>
          <p:cNvPr id="51" name="Rectangle 3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20AAB22-1FF7-2F50-24BD-6F3B41DCD140}"/>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t-EE" sz="5400" dirty="0">
                <a:solidFill>
                  <a:schemeClr val="tx1"/>
                </a:solidFill>
                <a:effectLst/>
                <a:latin typeface="+mj-lt"/>
                <a:ea typeface="+mj-ea"/>
                <a:cs typeface="+mj-cs"/>
              </a:rPr>
              <a:t>Kaup vs jäätmed</a:t>
            </a:r>
            <a:endParaRPr lang="en-US" sz="5400" dirty="0">
              <a:solidFill>
                <a:schemeClr val="tx1"/>
              </a:solidFill>
              <a:latin typeface="+mj-lt"/>
              <a:ea typeface="+mj-ea"/>
              <a:cs typeface="+mj-cs"/>
            </a:endParaRPr>
          </a:p>
        </p:txBody>
      </p:sp>
      <p:sp>
        <p:nvSpPr>
          <p:cNvPr id="5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EED87EF-6050-2A34-38AA-F7ED3DB6DB6D}"/>
              </a:ext>
            </a:extLst>
          </p:cNvPr>
          <p:cNvSpPr>
            <a:spLocks noGrp="1"/>
          </p:cNvSpPr>
          <p:nvPr>
            <p:ph sz="half" idx="1"/>
          </p:nvPr>
        </p:nvSpPr>
        <p:spPr>
          <a:xfrm>
            <a:off x="572492" y="1708422"/>
            <a:ext cx="11129357" cy="4482066"/>
          </a:xfrm>
        </p:spPr>
        <p:txBody>
          <a:bodyPr vert="horz" lIns="91440" tIns="45720" rIns="91440" bIns="45720" rtlCol="0" anchor="t">
            <a:normAutofit fontScale="92500" lnSpcReduction="20000"/>
          </a:bodyPr>
          <a:lstStyle/>
          <a:p>
            <a:pPr>
              <a:spcBef>
                <a:spcPts val="600"/>
              </a:spcBef>
              <a:spcAft>
                <a:spcPts val="600"/>
              </a:spcAft>
            </a:pPr>
            <a:endParaRPr lang="et-EE" sz="1800" dirty="0">
              <a:effectLst/>
              <a:latin typeface="+mn-lt"/>
              <a:ea typeface="+mn-ea"/>
              <a:cs typeface="+mn-cs"/>
            </a:endParaRPr>
          </a:p>
          <a:p>
            <a:pPr>
              <a:spcBef>
                <a:spcPts val="600"/>
              </a:spcBef>
              <a:spcAft>
                <a:spcPts val="600"/>
              </a:spcAft>
            </a:pPr>
            <a:r>
              <a:rPr lang="et-EE" sz="1800" dirty="0">
                <a:effectLst/>
                <a:latin typeface="+mn-lt"/>
                <a:ea typeface="+mn-ea"/>
                <a:cs typeface="+mn-cs"/>
              </a:rPr>
              <a:t>Artikkel 29</a:t>
            </a:r>
          </a:p>
          <a:p>
            <a:pPr>
              <a:spcBef>
                <a:spcPts val="600"/>
              </a:spcBef>
              <a:spcAft>
                <a:spcPts val="600"/>
              </a:spcAft>
            </a:pPr>
            <a:r>
              <a:rPr lang="et-EE" sz="1800" dirty="0">
                <a:latin typeface="+mn-lt"/>
                <a:ea typeface="+mn-ea"/>
                <a:cs typeface="+mn-cs"/>
              </a:rPr>
              <a:t>Otsustamiseks 2008/98/EÜ artikkel 5 ja artikkel 6</a:t>
            </a:r>
          </a:p>
          <a:p>
            <a:pPr>
              <a:spcBef>
                <a:spcPts val="600"/>
              </a:spcBef>
              <a:spcAft>
                <a:spcPts val="600"/>
              </a:spcAft>
            </a:pPr>
            <a:r>
              <a:rPr lang="et-EE" sz="1800" dirty="0">
                <a:effectLst/>
                <a:latin typeface="+mn-lt"/>
                <a:ea typeface="+mn-ea"/>
                <a:cs typeface="+mn-cs"/>
              </a:rPr>
              <a:t>Tuleb kasutusele võtta </a:t>
            </a:r>
            <a:r>
              <a:rPr lang="et-EE" sz="1800" dirty="0">
                <a:latin typeface="+mn-lt"/>
                <a:ea typeface="+mn-ea"/>
                <a:cs typeface="+mn-cs"/>
              </a:rPr>
              <a:t>vajalikud meetmed, et jäätmeid ei veeta kasutatud kaupade, teise ringi kaupade, kõrvalsaaduste või ainete varjus</a:t>
            </a:r>
          </a:p>
          <a:p>
            <a:pPr marL="342900" indent="-342900">
              <a:spcBef>
                <a:spcPts val="600"/>
              </a:spcBef>
              <a:spcAft>
                <a:spcPts val="600"/>
              </a:spcAft>
              <a:buFont typeface="+mj-lt"/>
              <a:buAutoNum type="arabicPeriod"/>
            </a:pPr>
            <a:r>
              <a:rPr lang="et-EE" sz="1800" dirty="0">
                <a:latin typeface="+mn-lt"/>
                <a:ea typeface="+mn-ea"/>
                <a:cs typeface="+mn-cs"/>
              </a:rPr>
              <a:t>Eseme või aine edasine kasutamine on kindel</a:t>
            </a:r>
          </a:p>
          <a:p>
            <a:pPr marL="342900" indent="-342900">
              <a:spcBef>
                <a:spcPts val="600"/>
              </a:spcBef>
              <a:spcAft>
                <a:spcPts val="600"/>
              </a:spcAft>
              <a:buFont typeface="+mj-lt"/>
              <a:buAutoNum type="arabicPeriod"/>
            </a:pPr>
            <a:r>
              <a:rPr lang="et-EE" sz="1800" dirty="0">
                <a:latin typeface="+mn-lt"/>
                <a:ea typeface="+mn-ea"/>
                <a:cs typeface="+mn-cs"/>
              </a:rPr>
              <a:t>Täidab kavandatud funktsiooni ilma olulise eeltöötlemiseta</a:t>
            </a:r>
          </a:p>
          <a:p>
            <a:pPr marL="342900" indent="-342900">
              <a:spcBef>
                <a:spcPts val="600"/>
              </a:spcBef>
              <a:spcAft>
                <a:spcPts val="600"/>
              </a:spcAft>
              <a:buFont typeface="+mj-lt"/>
              <a:buAutoNum type="arabicPeriod"/>
            </a:pPr>
            <a:r>
              <a:rPr lang="et-EE" sz="1800" dirty="0">
                <a:latin typeface="+mn-lt"/>
                <a:ea typeface="+mn-ea"/>
                <a:cs typeface="+mn-cs"/>
              </a:rPr>
              <a:t>Eset või ainet on asjakohasel juhul katsetatud</a:t>
            </a:r>
          </a:p>
          <a:p>
            <a:pPr marL="342900" indent="-342900">
              <a:spcBef>
                <a:spcPts val="600"/>
              </a:spcBef>
              <a:spcAft>
                <a:spcPts val="600"/>
              </a:spcAft>
              <a:buFont typeface="+mj-lt"/>
              <a:buAutoNum type="arabicPeriod"/>
            </a:pPr>
            <a:r>
              <a:rPr lang="et-EE" sz="1800" dirty="0">
                <a:latin typeface="+mn-lt"/>
                <a:ea typeface="+mn-ea"/>
                <a:cs typeface="+mn-cs"/>
              </a:rPr>
              <a:t>Edasine kasutamine on seaduslik, tootele esitatavatele nõuetele, keskkonna- ja tervisekaitsenõuetele</a:t>
            </a:r>
          </a:p>
          <a:p>
            <a:pPr marL="342900" indent="-342900">
              <a:spcBef>
                <a:spcPts val="600"/>
              </a:spcBef>
              <a:spcAft>
                <a:spcPts val="600"/>
              </a:spcAft>
              <a:buFont typeface="+mj-lt"/>
              <a:buAutoNum type="arabicPeriod"/>
            </a:pPr>
            <a:r>
              <a:rPr lang="et-EE" sz="1800" dirty="0">
                <a:latin typeface="+mn-lt"/>
                <a:ea typeface="+mn-ea"/>
                <a:cs typeface="+mn-cs"/>
              </a:rPr>
              <a:t>Ese või aine on transpordil kaitstud</a:t>
            </a:r>
          </a:p>
          <a:p>
            <a:pPr>
              <a:spcBef>
                <a:spcPts val="600"/>
              </a:spcBef>
              <a:spcAft>
                <a:spcPts val="600"/>
              </a:spcAft>
            </a:pPr>
            <a:r>
              <a:rPr lang="et-EE" sz="1800" dirty="0">
                <a:latin typeface="+mn-lt"/>
                <a:ea typeface="+mn-ea"/>
                <a:cs typeface="+mn-cs"/>
              </a:rPr>
              <a:t>Sihtriigil õigus lähtuda riigisisesest õigusaktist</a:t>
            </a:r>
          </a:p>
          <a:p>
            <a:pPr>
              <a:spcBef>
                <a:spcPts val="600"/>
              </a:spcBef>
              <a:spcAft>
                <a:spcPts val="600"/>
              </a:spcAft>
            </a:pPr>
            <a:r>
              <a:rPr lang="et-EE" sz="1800" dirty="0">
                <a:latin typeface="+mn-lt"/>
                <a:ea typeface="+mn-ea"/>
                <a:cs typeface="+mn-cs"/>
              </a:rPr>
              <a:t>Kaup vs jäätmed – komisjonile antakse volitus võtta vastus rakendusakte, millega kehtestatakse kriteeriumid kasutatud kauba ja jäätmete eristamiseks.</a:t>
            </a:r>
          </a:p>
          <a:p>
            <a:pPr>
              <a:spcBef>
                <a:spcPts val="600"/>
              </a:spcBef>
              <a:spcAft>
                <a:spcPts val="600"/>
              </a:spcAft>
            </a:pPr>
            <a:r>
              <a:rPr lang="et-EE" sz="1800" dirty="0">
                <a:latin typeface="+mn-lt"/>
                <a:ea typeface="+mn-ea"/>
                <a:cs typeface="+mn-cs"/>
              </a:rPr>
              <a:t>Artikli 4 lg 2 – kui ei jõuta kokkuleppele, kirjalik teatamine ja nõusolek ,jäätmete loetelu</a:t>
            </a:r>
          </a:p>
          <a:p>
            <a:pPr marL="342900" indent="-342900">
              <a:spcBef>
                <a:spcPts val="600"/>
              </a:spcBef>
              <a:spcAft>
                <a:spcPts val="600"/>
              </a:spcAft>
              <a:buFont typeface="+mj-lt"/>
              <a:buAutoNum type="arabicPeriod"/>
            </a:pPr>
            <a:endParaRPr lang="et-EE" sz="1800" dirty="0">
              <a:latin typeface="+mn-lt"/>
              <a:ea typeface="+mn-ea"/>
              <a:cs typeface="+mn-cs"/>
            </a:endParaRPr>
          </a:p>
          <a:p>
            <a:pPr>
              <a:spcBef>
                <a:spcPts val="600"/>
              </a:spcBef>
              <a:spcAft>
                <a:spcPts val="600"/>
              </a:spcAft>
            </a:pPr>
            <a:endParaRPr lang="et-EE" sz="1800" dirty="0">
              <a:latin typeface="+mn-lt"/>
              <a:ea typeface="+mn-ea"/>
              <a:cs typeface="+mn-cs"/>
            </a:endParaRPr>
          </a:p>
          <a:p>
            <a:pPr>
              <a:spcBef>
                <a:spcPts val="600"/>
              </a:spcBef>
              <a:spcAft>
                <a:spcPts val="600"/>
              </a:spcAft>
            </a:pPr>
            <a:endParaRPr lang="et-EE" sz="1800" dirty="0">
              <a:latin typeface="+mn-lt"/>
              <a:ea typeface="+mn-ea"/>
              <a:cs typeface="+mn-cs"/>
            </a:endParaRPr>
          </a:p>
        </p:txBody>
      </p:sp>
    </p:spTree>
    <p:extLst>
      <p:ext uri="{BB962C8B-B14F-4D97-AF65-F5344CB8AC3E}">
        <p14:creationId xmlns:p14="http://schemas.microsoft.com/office/powerpoint/2010/main" val="4130835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C27BDA-2125-A3A8-A9DC-93BBC2C45DC9}"/>
            </a:ext>
          </a:extLst>
        </p:cNvPr>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20AAB22-1FF7-2F50-24BD-6F3B41DCD140}"/>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4600">
                <a:solidFill>
                  <a:schemeClr val="tx1"/>
                </a:solidFill>
                <a:effectLst/>
                <a:latin typeface="+mj-lt"/>
                <a:ea typeface="+mj-ea"/>
                <a:cs typeface="+mj-cs"/>
              </a:rPr>
              <a:t>Uus jäätmesaadetiste määrus (EL) 2024/1157</a:t>
            </a:r>
            <a:endParaRPr lang="en-US" sz="4600">
              <a:solidFill>
                <a:schemeClr val="tx1"/>
              </a:solidFill>
              <a:latin typeface="+mj-lt"/>
              <a:ea typeface="+mj-ea"/>
              <a:cs typeface="+mj-cs"/>
            </a:endParaRPr>
          </a:p>
        </p:txBody>
      </p:sp>
      <p:sp>
        <p:nvSpPr>
          <p:cNvPr id="3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EED87EF-6050-2A34-38AA-F7ED3DB6DB6D}"/>
              </a:ext>
            </a:extLst>
          </p:cNvPr>
          <p:cNvSpPr>
            <a:spLocks noGrp="1"/>
          </p:cNvSpPr>
          <p:nvPr>
            <p:ph sz="half" idx="1"/>
          </p:nvPr>
        </p:nvSpPr>
        <p:spPr>
          <a:xfrm>
            <a:off x="572492" y="2071316"/>
            <a:ext cx="10733939" cy="4119172"/>
          </a:xfrm>
        </p:spPr>
        <p:txBody>
          <a:bodyPr vert="horz" lIns="91440" tIns="45720" rIns="91440" bIns="45720" rtlCol="0" anchor="t">
            <a:normAutofit/>
          </a:bodyPr>
          <a:lstStyle/>
          <a:p>
            <a:pPr>
              <a:spcBef>
                <a:spcPts val="600"/>
              </a:spcBef>
              <a:spcAft>
                <a:spcPts val="600"/>
              </a:spcAft>
            </a:pPr>
            <a:r>
              <a:rPr lang="en-US" sz="1800" dirty="0">
                <a:effectLst/>
                <a:latin typeface="+mn-lt"/>
                <a:ea typeface="+mn-ea"/>
                <a:cs typeface="+mn-cs"/>
              </a:rPr>
              <a:t>Jäätmete </a:t>
            </a:r>
            <a:r>
              <a:rPr lang="en-US" sz="1800" dirty="0" err="1">
                <a:effectLst/>
                <a:latin typeface="+mn-lt"/>
                <a:ea typeface="+mn-ea"/>
                <a:cs typeface="+mn-cs"/>
              </a:rPr>
              <a:t>eksport</a:t>
            </a:r>
            <a:r>
              <a:rPr lang="en-US" sz="1800" dirty="0">
                <a:effectLst/>
                <a:latin typeface="+mn-lt"/>
                <a:ea typeface="+mn-ea"/>
                <a:cs typeface="+mn-cs"/>
              </a:rPr>
              <a:t> Elist on alates 2004. </a:t>
            </a:r>
            <a:r>
              <a:rPr lang="en-US" sz="1800" dirty="0" err="1">
                <a:effectLst/>
                <a:latin typeface="+mn-lt"/>
                <a:ea typeface="+mn-ea"/>
                <a:cs typeface="+mn-cs"/>
              </a:rPr>
              <a:t>aastast</a:t>
            </a:r>
            <a:r>
              <a:rPr lang="en-US" sz="1800" dirty="0">
                <a:effectLst/>
                <a:latin typeface="+mn-lt"/>
                <a:ea typeface="+mn-ea"/>
                <a:cs typeface="+mn-cs"/>
              </a:rPr>
              <a:t> </a:t>
            </a:r>
            <a:r>
              <a:rPr lang="en-US" sz="1800" dirty="0" err="1">
                <a:effectLst/>
                <a:latin typeface="+mn-lt"/>
                <a:ea typeface="+mn-ea"/>
                <a:cs typeface="+mn-cs"/>
              </a:rPr>
              <a:t>suurenenud</a:t>
            </a:r>
            <a:r>
              <a:rPr lang="en-US" sz="1800" dirty="0">
                <a:effectLst/>
                <a:latin typeface="+mn-lt"/>
                <a:ea typeface="+mn-ea"/>
                <a:cs typeface="+mn-cs"/>
              </a:rPr>
              <a:t> 72%.</a:t>
            </a:r>
          </a:p>
          <a:p>
            <a:pPr>
              <a:spcBef>
                <a:spcPts val="600"/>
              </a:spcBef>
              <a:spcAft>
                <a:spcPts val="600"/>
              </a:spcAft>
            </a:pPr>
            <a:r>
              <a:rPr lang="en-US" sz="1800" dirty="0">
                <a:latin typeface="+mn-lt"/>
                <a:ea typeface="+mn-ea"/>
                <a:cs typeface="+mn-cs"/>
              </a:rPr>
              <a:t>2023. </a:t>
            </a:r>
            <a:r>
              <a:rPr lang="en-US" sz="1800" dirty="0" err="1">
                <a:latin typeface="+mn-lt"/>
                <a:ea typeface="+mn-ea"/>
                <a:cs typeface="+mn-cs"/>
              </a:rPr>
              <a:t>aastal</a:t>
            </a:r>
            <a:r>
              <a:rPr lang="en-US" sz="1800" dirty="0">
                <a:latin typeface="+mn-lt"/>
                <a:ea typeface="+mn-ea"/>
                <a:cs typeface="+mn-cs"/>
              </a:rPr>
              <a:t> </a:t>
            </a:r>
            <a:r>
              <a:rPr lang="en-US" sz="1800" dirty="0" err="1">
                <a:latin typeface="+mn-lt"/>
                <a:ea typeface="+mn-ea"/>
                <a:cs typeface="+mn-cs"/>
              </a:rPr>
              <a:t>eksporditi</a:t>
            </a:r>
            <a:r>
              <a:rPr lang="en-US" sz="1800" dirty="0">
                <a:latin typeface="+mn-lt"/>
                <a:ea typeface="+mn-ea"/>
                <a:cs typeface="+mn-cs"/>
              </a:rPr>
              <a:t> EL-</a:t>
            </a:r>
            <a:r>
              <a:rPr lang="en-US" sz="1800" dirty="0" err="1">
                <a:latin typeface="+mn-lt"/>
                <a:ea typeface="+mn-ea"/>
                <a:cs typeface="+mn-cs"/>
              </a:rPr>
              <a:t>ist</a:t>
            </a:r>
            <a:r>
              <a:rPr lang="en-US" sz="1800" dirty="0">
                <a:latin typeface="+mn-lt"/>
                <a:ea typeface="+mn-ea"/>
                <a:cs typeface="+mn-cs"/>
              </a:rPr>
              <a:t> </a:t>
            </a:r>
            <a:r>
              <a:rPr lang="en-US" sz="1800" dirty="0" err="1">
                <a:latin typeface="+mn-lt"/>
                <a:ea typeface="+mn-ea"/>
                <a:cs typeface="+mn-cs"/>
              </a:rPr>
              <a:t>välja</a:t>
            </a:r>
            <a:r>
              <a:rPr lang="en-US" sz="1800" dirty="0">
                <a:latin typeface="+mn-lt"/>
                <a:ea typeface="+mn-ea"/>
                <a:cs typeface="+mn-cs"/>
              </a:rPr>
              <a:t> 35 </a:t>
            </a:r>
            <a:r>
              <a:rPr lang="en-US" sz="1800" dirty="0" err="1">
                <a:latin typeface="+mn-lt"/>
                <a:ea typeface="+mn-ea"/>
                <a:cs typeface="+mn-cs"/>
              </a:rPr>
              <a:t>miljonit</a:t>
            </a:r>
            <a:r>
              <a:rPr lang="en-US" sz="1800" dirty="0">
                <a:latin typeface="+mn-lt"/>
                <a:ea typeface="+mn-ea"/>
                <a:cs typeface="+mn-cs"/>
              </a:rPr>
              <a:t> </a:t>
            </a:r>
            <a:r>
              <a:rPr lang="en-US" sz="1800" dirty="0" err="1">
                <a:latin typeface="+mn-lt"/>
                <a:ea typeface="+mn-ea"/>
                <a:cs typeface="+mn-cs"/>
              </a:rPr>
              <a:t>tonni</a:t>
            </a:r>
            <a:r>
              <a:rPr lang="en-US" sz="1800" dirty="0">
                <a:latin typeface="+mn-lt"/>
                <a:ea typeface="+mn-ea"/>
                <a:cs typeface="+mn-cs"/>
              </a:rPr>
              <a:t> </a:t>
            </a:r>
            <a:r>
              <a:rPr lang="en-US" sz="1800" dirty="0" err="1">
                <a:latin typeface="+mn-lt"/>
                <a:ea typeface="+mn-ea"/>
                <a:cs typeface="+mn-cs"/>
              </a:rPr>
              <a:t>jäätmeid</a:t>
            </a:r>
            <a:r>
              <a:rPr lang="en-US" sz="1800" dirty="0">
                <a:latin typeface="+mn-lt"/>
                <a:ea typeface="+mn-ea"/>
                <a:cs typeface="+mn-cs"/>
              </a:rPr>
              <a:t>.</a:t>
            </a:r>
          </a:p>
          <a:p>
            <a:pPr>
              <a:spcBef>
                <a:spcPts val="600"/>
              </a:spcBef>
              <a:spcAft>
                <a:spcPts val="600"/>
              </a:spcAft>
            </a:pPr>
            <a:r>
              <a:rPr lang="en-US" sz="1800" dirty="0">
                <a:effectLst/>
                <a:latin typeface="+mn-lt"/>
                <a:ea typeface="+mn-ea"/>
                <a:cs typeface="+mn-cs"/>
              </a:rPr>
              <a:t>49% </a:t>
            </a:r>
            <a:r>
              <a:rPr lang="en-US" sz="1800" dirty="0" err="1">
                <a:effectLst/>
                <a:latin typeface="+mn-lt"/>
                <a:ea typeface="+mn-ea"/>
                <a:cs typeface="+mn-cs"/>
              </a:rPr>
              <a:t>EList</a:t>
            </a:r>
            <a:r>
              <a:rPr lang="en-US" sz="1800" dirty="0">
                <a:effectLst/>
                <a:latin typeface="+mn-lt"/>
                <a:ea typeface="+mn-ea"/>
                <a:cs typeface="+mn-cs"/>
              </a:rPr>
              <a:t> </a:t>
            </a:r>
            <a:r>
              <a:rPr lang="en-US" sz="1800" dirty="0" err="1">
                <a:effectLst/>
                <a:latin typeface="+mn-lt"/>
                <a:ea typeface="+mn-ea"/>
                <a:cs typeface="+mn-cs"/>
              </a:rPr>
              <a:t>eksporditavatest</a:t>
            </a:r>
            <a:r>
              <a:rPr lang="en-US" sz="1800" dirty="0">
                <a:effectLst/>
                <a:latin typeface="+mn-lt"/>
                <a:ea typeface="+mn-ea"/>
                <a:cs typeface="+mn-cs"/>
              </a:rPr>
              <a:t> </a:t>
            </a:r>
            <a:r>
              <a:rPr lang="en-US" sz="1800" dirty="0" err="1">
                <a:effectLst/>
                <a:latin typeface="+mn-lt"/>
                <a:ea typeface="+mn-ea"/>
                <a:cs typeface="+mn-cs"/>
              </a:rPr>
              <a:t>jäätmetest</a:t>
            </a:r>
            <a:r>
              <a:rPr lang="en-US" sz="1800" dirty="0">
                <a:effectLst/>
                <a:latin typeface="+mn-lt"/>
                <a:ea typeface="+mn-ea"/>
                <a:cs typeface="+mn-cs"/>
              </a:rPr>
              <a:t> </a:t>
            </a:r>
            <a:r>
              <a:rPr lang="en-US" sz="1800" dirty="0" err="1">
                <a:effectLst/>
                <a:latin typeface="+mn-lt"/>
                <a:ea typeface="+mn-ea"/>
                <a:cs typeface="+mn-cs"/>
              </a:rPr>
              <a:t>läheb</a:t>
            </a:r>
            <a:r>
              <a:rPr lang="en-US" sz="1800" dirty="0">
                <a:effectLst/>
                <a:latin typeface="+mn-lt"/>
                <a:ea typeface="+mn-ea"/>
                <a:cs typeface="+mn-cs"/>
              </a:rPr>
              <a:t> OECD-</a:t>
            </a:r>
            <a:r>
              <a:rPr lang="en-US" sz="1800" dirty="0" err="1">
                <a:effectLst/>
                <a:latin typeface="+mn-lt"/>
                <a:ea typeface="+mn-ea"/>
                <a:cs typeface="+mn-cs"/>
              </a:rPr>
              <a:t>välistesse</a:t>
            </a:r>
            <a:r>
              <a:rPr lang="en-US" sz="1800" dirty="0">
                <a:effectLst/>
                <a:latin typeface="+mn-lt"/>
                <a:ea typeface="+mn-ea"/>
                <a:cs typeface="+mn-cs"/>
              </a:rPr>
              <a:t> </a:t>
            </a:r>
            <a:r>
              <a:rPr lang="en-US" sz="1800" dirty="0" err="1">
                <a:effectLst/>
                <a:latin typeface="+mn-lt"/>
                <a:ea typeface="+mn-ea"/>
                <a:cs typeface="+mn-cs"/>
              </a:rPr>
              <a:t>riikidesse</a:t>
            </a:r>
            <a:r>
              <a:rPr lang="en-US" sz="1800" dirty="0">
                <a:effectLst/>
                <a:latin typeface="+mn-lt"/>
                <a:ea typeface="+mn-ea"/>
                <a:cs typeface="+mn-cs"/>
              </a:rPr>
              <a:t>.</a:t>
            </a:r>
            <a:r>
              <a:rPr lang="en-US" sz="1800" dirty="0">
                <a:latin typeface="+mn-lt"/>
                <a:ea typeface="+mn-ea"/>
                <a:cs typeface="+mn-cs"/>
              </a:rPr>
              <a:t> </a:t>
            </a:r>
            <a:endParaRPr lang="et-EE" sz="1800" dirty="0">
              <a:latin typeface="+mn-lt"/>
              <a:ea typeface="+mn-ea"/>
              <a:cs typeface="+mn-cs"/>
            </a:endParaRPr>
          </a:p>
          <a:p>
            <a:pPr>
              <a:spcBef>
                <a:spcPts val="600"/>
              </a:spcBef>
              <a:spcAft>
                <a:spcPts val="600"/>
              </a:spcAft>
            </a:pPr>
            <a:r>
              <a:rPr lang="en-US" sz="1800" dirty="0" err="1">
                <a:latin typeface="+mn-lt"/>
                <a:ea typeface="+mn-ea"/>
                <a:cs typeface="+mn-cs"/>
              </a:rPr>
              <a:t>Uus</a:t>
            </a:r>
            <a:r>
              <a:rPr lang="en-US" sz="1800" dirty="0">
                <a:latin typeface="+mn-lt"/>
                <a:ea typeface="+mn-ea"/>
                <a:cs typeface="+mn-cs"/>
              </a:rPr>
              <a:t> </a:t>
            </a:r>
            <a:r>
              <a:rPr lang="en-US" sz="1800" dirty="0" err="1">
                <a:latin typeface="+mn-lt"/>
                <a:ea typeface="+mn-ea"/>
                <a:cs typeface="+mn-cs"/>
              </a:rPr>
              <a:t>jäätmesaadetisi</a:t>
            </a:r>
            <a:r>
              <a:rPr lang="en-US" sz="1800" dirty="0">
                <a:latin typeface="+mn-lt"/>
                <a:ea typeface="+mn-ea"/>
                <a:cs typeface="+mn-cs"/>
              </a:rPr>
              <a:t> </a:t>
            </a:r>
            <a:r>
              <a:rPr lang="en-US" sz="1800" dirty="0" err="1">
                <a:latin typeface="+mn-lt"/>
                <a:ea typeface="+mn-ea"/>
                <a:cs typeface="+mn-cs"/>
              </a:rPr>
              <a:t>käsitlev</a:t>
            </a:r>
            <a:r>
              <a:rPr lang="en-US" sz="1800" dirty="0">
                <a:latin typeface="+mn-lt"/>
                <a:ea typeface="+mn-ea"/>
                <a:cs typeface="+mn-cs"/>
              </a:rPr>
              <a:t> </a:t>
            </a:r>
            <a:r>
              <a:rPr lang="en-US" sz="1800" dirty="0" err="1">
                <a:latin typeface="+mn-lt"/>
                <a:ea typeface="+mn-ea"/>
                <a:cs typeface="+mn-cs"/>
              </a:rPr>
              <a:t>määrus</a:t>
            </a:r>
            <a:r>
              <a:rPr lang="en-US" sz="1800" dirty="0">
                <a:latin typeface="+mn-lt"/>
                <a:ea typeface="+mn-ea"/>
                <a:cs typeface="+mn-cs"/>
              </a:rPr>
              <a:t> </a:t>
            </a:r>
            <a:r>
              <a:rPr lang="en-US" sz="1800" dirty="0" err="1">
                <a:latin typeface="+mn-lt"/>
                <a:ea typeface="+mn-ea"/>
                <a:cs typeface="+mn-cs"/>
              </a:rPr>
              <a:t>võeti</a:t>
            </a:r>
            <a:r>
              <a:rPr lang="en-US" sz="1800" dirty="0">
                <a:latin typeface="+mn-lt"/>
                <a:ea typeface="+mn-ea"/>
                <a:cs typeface="+mn-cs"/>
              </a:rPr>
              <a:t> </a:t>
            </a:r>
            <a:r>
              <a:rPr lang="en-US" sz="1800" dirty="0" err="1">
                <a:latin typeface="+mn-lt"/>
                <a:ea typeface="+mn-ea"/>
                <a:cs typeface="+mn-cs"/>
              </a:rPr>
              <a:t>vastu</a:t>
            </a:r>
            <a:r>
              <a:rPr lang="en-US" sz="1800" dirty="0">
                <a:latin typeface="+mn-lt"/>
                <a:ea typeface="+mn-ea"/>
                <a:cs typeface="+mn-cs"/>
              </a:rPr>
              <a:t> 11. </a:t>
            </a:r>
            <a:r>
              <a:rPr lang="en-US" sz="1800" dirty="0" err="1">
                <a:latin typeface="+mn-lt"/>
                <a:ea typeface="+mn-ea"/>
                <a:cs typeface="+mn-cs"/>
              </a:rPr>
              <a:t>aprillil</a:t>
            </a:r>
            <a:r>
              <a:rPr lang="en-US" sz="1800" dirty="0">
                <a:latin typeface="+mn-lt"/>
                <a:ea typeface="+mn-ea"/>
                <a:cs typeface="+mn-cs"/>
              </a:rPr>
              <a:t> 2024 ja see </a:t>
            </a:r>
            <a:r>
              <a:rPr lang="en-US" sz="1800" dirty="0" err="1">
                <a:latin typeface="+mn-lt"/>
                <a:ea typeface="+mn-ea"/>
                <a:cs typeface="+mn-cs"/>
              </a:rPr>
              <a:t>jõustus</a:t>
            </a:r>
            <a:r>
              <a:rPr lang="en-US" sz="1800" dirty="0">
                <a:latin typeface="+mn-lt"/>
                <a:ea typeface="+mn-ea"/>
                <a:cs typeface="+mn-cs"/>
              </a:rPr>
              <a:t> 20. mail 2024. </a:t>
            </a:r>
            <a:endParaRPr lang="et-EE" sz="1800" dirty="0">
              <a:latin typeface="+mn-lt"/>
              <a:ea typeface="+mn-ea"/>
              <a:cs typeface="+mn-cs"/>
            </a:endParaRPr>
          </a:p>
          <a:p>
            <a:pPr marL="0" indent="0">
              <a:spcBef>
                <a:spcPts val="600"/>
              </a:spcBef>
              <a:spcAft>
                <a:spcPts val="600"/>
              </a:spcAft>
              <a:buNone/>
            </a:pPr>
            <a:endParaRPr lang="en-US" sz="1800" dirty="0">
              <a:latin typeface="+mn-lt"/>
              <a:ea typeface="+mn-ea"/>
              <a:cs typeface="+mn-cs"/>
            </a:endParaRPr>
          </a:p>
          <a:p>
            <a:pPr marL="0" indent="0">
              <a:spcBef>
                <a:spcPts val="600"/>
              </a:spcBef>
              <a:spcAft>
                <a:spcPts val="600"/>
              </a:spcAft>
              <a:buNone/>
            </a:pPr>
            <a:endParaRPr lang="en-US" sz="1800" dirty="0">
              <a:latin typeface="+mn-lt"/>
              <a:ea typeface="+mn-ea"/>
              <a:cs typeface="+mn-cs"/>
            </a:endParaRPr>
          </a:p>
          <a:p>
            <a:pPr>
              <a:spcBef>
                <a:spcPts val="600"/>
              </a:spcBef>
              <a:spcAft>
                <a:spcPts val="600"/>
              </a:spcAft>
            </a:pPr>
            <a:endParaRPr lang="en-US" sz="2200" dirty="0">
              <a:latin typeface="+mn-lt"/>
              <a:ea typeface="+mn-ea"/>
              <a:cs typeface="+mn-cs"/>
            </a:endParaRPr>
          </a:p>
          <a:p>
            <a:pPr>
              <a:spcBef>
                <a:spcPts val="600"/>
              </a:spcBef>
              <a:spcAft>
                <a:spcPts val="600"/>
              </a:spcAft>
            </a:pPr>
            <a:endParaRPr lang="en-US" sz="2200" dirty="0">
              <a:effectLst/>
              <a:latin typeface="+mn-lt"/>
              <a:ea typeface="+mn-ea"/>
              <a:cs typeface="+mn-cs"/>
            </a:endParaRPr>
          </a:p>
        </p:txBody>
      </p:sp>
    </p:spTree>
    <p:extLst>
      <p:ext uri="{BB962C8B-B14F-4D97-AF65-F5344CB8AC3E}">
        <p14:creationId xmlns:p14="http://schemas.microsoft.com/office/powerpoint/2010/main" val="34596166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C27BDA-2125-A3A8-A9DC-93BBC2C45DC9}"/>
            </a:ext>
          </a:extLst>
        </p:cNvPr>
        <p:cNvGrpSpPr/>
        <p:nvPr/>
      </p:nvGrpSpPr>
      <p:grpSpPr>
        <a:xfrm>
          <a:off x="0" y="0"/>
          <a:ext cx="0" cy="0"/>
          <a:chOff x="0" y="0"/>
          <a:chExt cx="0" cy="0"/>
        </a:xfrm>
      </p:grpSpPr>
      <p:sp useBgFill="1">
        <p:nvSpPr>
          <p:cNvPr id="1048" name="Rectangle 104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20AAB22-1FF7-2F50-24BD-6F3B41DCD140}"/>
              </a:ext>
            </a:extLst>
          </p:cNvPr>
          <p:cNvSpPr>
            <a:spLocks noGrp="1"/>
          </p:cNvSpPr>
          <p:nvPr>
            <p:ph type="title"/>
          </p:nvPr>
        </p:nvSpPr>
        <p:spPr>
          <a:xfrm>
            <a:off x="572493" y="238539"/>
            <a:ext cx="11018520" cy="1434415"/>
          </a:xfrm>
        </p:spPr>
        <p:txBody>
          <a:bodyPr vert="horz" lIns="91440" tIns="45720" rIns="91440" bIns="45720" rtlCol="0" anchor="b">
            <a:normAutofit fontScale="90000"/>
          </a:bodyPr>
          <a:lstStyle/>
          <a:p>
            <a:r>
              <a:rPr lang="et-EE" sz="5400" dirty="0">
                <a:solidFill>
                  <a:schemeClr val="tx1"/>
                </a:solidFill>
                <a:latin typeface="+mj-lt"/>
                <a:ea typeface="+mj-ea"/>
                <a:cs typeface="+mj-cs"/>
              </a:rPr>
              <a:t>Finantstagatis või samaväärne kindlustus, artikkel 7</a:t>
            </a:r>
            <a:endParaRPr lang="en-US" sz="5400" dirty="0">
              <a:solidFill>
                <a:schemeClr val="tx1"/>
              </a:solidFill>
              <a:latin typeface="+mj-lt"/>
              <a:ea typeface="+mj-ea"/>
              <a:cs typeface="+mj-cs"/>
            </a:endParaRPr>
          </a:p>
        </p:txBody>
      </p:sp>
      <p:sp>
        <p:nvSpPr>
          <p:cNvPr id="104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EED87EF-6050-2A34-38AA-F7ED3DB6DB6D}"/>
              </a:ext>
            </a:extLst>
          </p:cNvPr>
          <p:cNvSpPr>
            <a:spLocks noGrp="1"/>
          </p:cNvSpPr>
          <p:nvPr>
            <p:ph sz="half" idx="1"/>
          </p:nvPr>
        </p:nvSpPr>
        <p:spPr>
          <a:xfrm>
            <a:off x="572493" y="2071316"/>
            <a:ext cx="10808080" cy="4119172"/>
          </a:xfrm>
        </p:spPr>
        <p:txBody>
          <a:bodyPr vert="horz" lIns="91440" tIns="45720" rIns="91440" bIns="45720" rtlCol="0" anchor="t">
            <a:normAutofit/>
          </a:bodyPr>
          <a:lstStyle/>
          <a:p>
            <a:pPr marL="0" indent="0">
              <a:spcBef>
                <a:spcPts val="600"/>
              </a:spcBef>
              <a:spcAft>
                <a:spcPts val="600"/>
              </a:spcAft>
              <a:buNone/>
            </a:pPr>
            <a:r>
              <a:rPr lang="et-EE" sz="2200" dirty="0">
                <a:latin typeface="+mn-lt"/>
                <a:ea typeface="+mn-ea"/>
                <a:cs typeface="+mn-cs"/>
              </a:rPr>
              <a:t>Katab </a:t>
            </a:r>
          </a:p>
          <a:p>
            <a:pPr>
              <a:spcBef>
                <a:spcPts val="600"/>
              </a:spcBef>
              <a:spcAft>
                <a:spcPts val="600"/>
              </a:spcAft>
            </a:pPr>
            <a:r>
              <a:rPr lang="et-EE" sz="2200" dirty="0">
                <a:latin typeface="+mn-lt"/>
                <a:ea typeface="+mn-ea"/>
                <a:cs typeface="+mn-cs"/>
              </a:rPr>
              <a:t>Jäätmeveo kulud; </a:t>
            </a:r>
          </a:p>
          <a:p>
            <a:pPr>
              <a:spcBef>
                <a:spcPts val="600"/>
              </a:spcBef>
              <a:spcAft>
                <a:spcPts val="600"/>
              </a:spcAft>
            </a:pPr>
            <a:r>
              <a:rPr lang="et-EE" sz="2200" dirty="0">
                <a:latin typeface="+mn-lt"/>
                <a:ea typeface="+mn-ea"/>
                <a:cs typeface="+mn-cs"/>
              </a:rPr>
              <a:t>Taaskasutamise ja kõrvaldamise kulud;</a:t>
            </a:r>
          </a:p>
          <a:p>
            <a:pPr>
              <a:spcBef>
                <a:spcPts val="600"/>
              </a:spcBef>
              <a:spcAft>
                <a:spcPts val="600"/>
              </a:spcAft>
            </a:pPr>
            <a:r>
              <a:rPr lang="et-EE" sz="2200" dirty="0">
                <a:latin typeface="+mn-lt"/>
                <a:ea typeface="+mn-ea"/>
                <a:cs typeface="+mn-cs"/>
              </a:rPr>
              <a:t>90 päeva jooksul ladustamise kulud</a:t>
            </a:r>
          </a:p>
          <a:p>
            <a:pPr>
              <a:spcBef>
                <a:spcPts val="600"/>
              </a:spcBef>
              <a:spcAft>
                <a:spcPts val="600"/>
              </a:spcAft>
            </a:pPr>
            <a:r>
              <a:rPr lang="et-EE" sz="2200" dirty="0">
                <a:latin typeface="+mn-lt"/>
                <a:ea typeface="+mn-ea"/>
                <a:cs typeface="+mn-cs"/>
              </a:rPr>
              <a:t>Vedu või taaskasutamist ei saa teostada</a:t>
            </a:r>
          </a:p>
          <a:p>
            <a:pPr>
              <a:spcBef>
                <a:spcPts val="600"/>
              </a:spcBef>
              <a:spcAft>
                <a:spcPts val="600"/>
              </a:spcAft>
            </a:pPr>
            <a:r>
              <a:rPr lang="et-EE" sz="2200" dirty="0">
                <a:latin typeface="+mn-lt"/>
                <a:ea typeface="+mn-ea"/>
                <a:cs typeface="+mn-cs"/>
              </a:rPr>
              <a:t>Vedu või taaskasutamine on ebaseaduslik</a:t>
            </a:r>
            <a:endParaRPr lang="en-US" sz="2200" dirty="0">
              <a:latin typeface="+mn-lt"/>
              <a:ea typeface="+mn-ea"/>
              <a:cs typeface="+mn-cs"/>
            </a:endParaRPr>
          </a:p>
        </p:txBody>
      </p:sp>
    </p:spTree>
    <p:extLst>
      <p:ext uri="{BB962C8B-B14F-4D97-AF65-F5344CB8AC3E}">
        <p14:creationId xmlns:p14="http://schemas.microsoft.com/office/powerpoint/2010/main" val="2403564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C27BDA-2125-A3A8-A9DC-93BBC2C45DC9}"/>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20AAB22-1FF7-2F50-24BD-6F3B41DCD140}"/>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5400">
                <a:solidFill>
                  <a:schemeClr val="tx1"/>
                </a:solidFill>
                <a:latin typeface="+mj-lt"/>
                <a:ea typeface="+mj-ea"/>
                <a:cs typeface="+mj-cs"/>
              </a:rPr>
              <a:t>Järelevalve</a:t>
            </a:r>
          </a:p>
        </p:txBody>
      </p:sp>
      <p:sp>
        <p:nvSpPr>
          <p:cNvPr id="1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EED87EF-6050-2A34-38AA-F7ED3DB6DB6D}"/>
              </a:ext>
            </a:extLst>
          </p:cNvPr>
          <p:cNvSpPr>
            <a:spLocks noGrp="1"/>
          </p:cNvSpPr>
          <p:nvPr>
            <p:ph sz="half" idx="1"/>
          </p:nvPr>
        </p:nvSpPr>
        <p:spPr>
          <a:xfrm>
            <a:off x="572492" y="2071316"/>
            <a:ext cx="10659799" cy="4119172"/>
          </a:xfrm>
        </p:spPr>
        <p:txBody>
          <a:bodyPr vert="horz" lIns="91440" tIns="45720" rIns="91440" bIns="45720" rtlCol="0" anchor="t">
            <a:normAutofit/>
          </a:bodyPr>
          <a:lstStyle/>
          <a:p>
            <a:pPr>
              <a:spcBef>
                <a:spcPts val="600"/>
              </a:spcBef>
              <a:spcAft>
                <a:spcPts val="600"/>
              </a:spcAft>
            </a:pPr>
            <a:r>
              <a:rPr lang="en-US" sz="1900" dirty="0" err="1">
                <a:latin typeface="+mn-lt"/>
                <a:ea typeface="+mn-ea"/>
                <a:cs typeface="+mn-cs"/>
              </a:rPr>
              <a:t>Illegaalset</a:t>
            </a:r>
            <a:r>
              <a:rPr lang="en-US" sz="1900" dirty="0">
                <a:latin typeface="+mn-lt"/>
                <a:ea typeface="+mn-ea"/>
                <a:cs typeface="+mn-cs"/>
              </a:rPr>
              <a:t> </a:t>
            </a:r>
            <a:r>
              <a:rPr lang="en-US" sz="1900" dirty="0" err="1">
                <a:latin typeface="+mn-lt"/>
                <a:ea typeface="+mn-ea"/>
                <a:cs typeface="+mn-cs"/>
              </a:rPr>
              <a:t>jäätmekaubandust</a:t>
            </a:r>
            <a:r>
              <a:rPr lang="en-US" sz="1900" dirty="0">
                <a:latin typeface="+mn-lt"/>
                <a:ea typeface="+mn-ea"/>
                <a:cs typeface="+mn-cs"/>
              </a:rPr>
              <a:t> </a:t>
            </a:r>
            <a:r>
              <a:rPr lang="en-US" sz="1900" dirty="0" err="1">
                <a:latin typeface="+mn-lt"/>
                <a:ea typeface="+mn-ea"/>
                <a:cs typeface="+mn-cs"/>
              </a:rPr>
              <a:t>peetakse</a:t>
            </a:r>
            <a:r>
              <a:rPr lang="en-US" sz="1900" dirty="0">
                <a:latin typeface="+mn-lt"/>
                <a:ea typeface="+mn-ea"/>
                <a:cs typeface="+mn-cs"/>
              </a:rPr>
              <a:t> </a:t>
            </a:r>
            <a:r>
              <a:rPr lang="en-US" sz="1900" dirty="0" err="1">
                <a:latin typeface="+mn-lt"/>
                <a:ea typeface="+mn-ea"/>
                <a:cs typeface="+mn-cs"/>
              </a:rPr>
              <a:t>üheks</a:t>
            </a:r>
            <a:r>
              <a:rPr lang="en-US" sz="1900" dirty="0">
                <a:latin typeface="+mn-lt"/>
                <a:ea typeface="+mn-ea"/>
                <a:cs typeface="+mn-cs"/>
              </a:rPr>
              <a:t> </a:t>
            </a:r>
            <a:r>
              <a:rPr lang="en-US" sz="1900" dirty="0" err="1">
                <a:latin typeface="+mn-lt"/>
                <a:ea typeface="+mn-ea"/>
                <a:cs typeface="+mn-cs"/>
              </a:rPr>
              <a:t>raskemaks</a:t>
            </a:r>
            <a:r>
              <a:rPr lang="en-US" sz="1900" dirty="0">
                <a:latin typeface="+mn-lt"/>
                <a:ea typeface="+mn-ea"/>
                <a:cs typeface="+mn-cs"/>
              </a:rPr>
              <a:t> </a:t>
            </a:r>
            <a:r>
              <a:rPr lang="en-US" sz="1900" dirty="0" err="1">
                <a:latin typeface="+mn-lt"/>
                <a:ea typeface="+mn-ea"/>
                <a:cs typeface="+mn-cs"/>
              </a:rPr>
              <a:t>keskkonnakuriteoks</a:t>
            </a:r>
            <a:r>
              <a:rPr lang="en-US" sz="1900" dirty="0">
                <a:latin typeface="+mn-lt"/>
                <a:ea typeface="+mn-ea"/>
                <a:cs typeface="+mn-cs"/>
              </a:rPr>
              <a:t>, </a:t>
            </a:r>
            <a:r>
              <a:rPr lang="en-US" sz="1900" dirty="0" err="1">
                <a:latin typeface="+mn-lt"/>
                <a:ea typeface="+mn-ea"/>
                <a:cs typeface="+mn-cs"/>
              </a:rPr>
              <a:t>seotud</a:t>
            </a:r>
            <a:r>
              <a:rPr lang="en-US" sz="1900" dirty="0">
                <a:latin typeface="+mn-lt"/>
                <a:ea typeface="+mn-ea"/>
                <a:cs typeface="+mn-cs"/>
              </a:rPr>
              <a:t> </a:t>
            </a:r>
            <a:r>
              <a:rPr lang="en-US" sz="1900" dirty="0" err="1">
                <a:latin typeface="+mn-lt"/>
                <a:ea typeface="+mn-ea"/>
                <a:cs typeface="+mn-cs"/>
              </a:rPr>
              <a:t>organiseeritud</a:t>
            </a:r>
            <a:r>
              <a:rPr lang="en-US" sz="1900" dirty="0">
                <a:latin typeface="+mn-lt"/>
                <a:ea typeface="+mn-ea"/>
                <a:cs typeface="+mn-cs"/>
              </a:rPr>
              <a:t> </a:t>
            </a:r>
            <a:r>
              <a:rPr lang="en-US" sz="1900" dirty="0" err="1">
                <a:latin typeface="+mn-lt"/>
                <a:ea typeface="+mn-ea"/>
                <a:cs typeface="+mn-cs"/>
              </a:rPr>
              <a:t>kuritegevusega</a:t>
            </a:r>
            <a:r>
              <a:rPr lang="en-US" sz="1900" dirty="0">
                <a:latin typeface="+mn-lt"/>
                <a:ea typeface="+mn-ea"/>
                <a:cs typeface="+mn-cs"/>
              </a:rPr>
              <a:t>.</a:t>
            </a:r>
          </a:p>
          <a:p>
            <a:pPr>
              <a:spcBef>
                <a:spcPts val="600"/>
              </a:spcBef>
              <a:spcAft>
                <a:spcPts val="600"/>
              </a:spcAft>
            </a:pPr>
            <a:r>
              <a:rPr lang="en-US" sz="1900" dirty="0" err="1">
                <a:latin typeface="+mn-lt"/>
                <a:ea typeface="+mn-ea"/>
                <a:cs typeface="+mn-cs"/>
              </a:rPr>
              <a:t>Tihedam</a:t>
            </a:r>
            <a:r>
              <a:rPr lang="en-US" sz="1900" dirty="0">
                <a:latin typeface="+mn-lt"/>
                <a:ea typeface="+mn-ea"/>
                <a:cs typeface="+mn-cs"/>
              </a:rPr>
              <a:t> ja </a:t>
            </a:r>
            <a:r>
              <a:rPr lang="en-US" sz="1900" dirty="0" err="1">
                <a:latin typeface="+mn-lt"/>
                <a:ea typeface="+mn-ea"/>
                <a:cs typeface="+mn-cs"/>
              </a:rPr>
              <a:t>tõhusam</a:t>
            </a:r>
            <a:r>
              <a:rPr lang="en-US" sz="1900" dirty="0">
                <a:latin typeface="+mn-lt"/>
                <a:ea typeface="+mn-ea"/>
                <a:cs typeface="+mn-cs"/>
              </a:rPr>
              <a:t> </a:t>
            </a:r>
            <a:r>
              <a:rPr lang="en-US" sz="1900" dirty="0" err="1">
                <a:latin typeface="+mn-lt"/>
                <a:ea typeface="+mn-ea"/>
                <a:cs typeface="+mn-cs"/>
              </a:rPr>
              <a:t>koostöö</a:t>
            </a:r>
            <a:r>
              <a:rPr lang="en-US" sz="1900" dirty="0">
                <a:latin typeface="+mn-lt"/>
                <a:ea typeface="+mn-ea"/>
                <a:cs typeface="+mn-cs"/>
              </a:rPr>
              <a:t>. </a:t>
            </a:r>
          </a:p>
          <a:p>
            <a:pPr>
              <a:spcBef>
                <a:spcPts val="600"/>
              </a:spcBef>
              <a:spcAft>
                <a:spcPts val="600"/>
              </a:spcAft>
            </a:pPr>
            <a:r>
              <a:rPr lang="en-US" sz="1900" dirty="0" err="1">
                <a:latin typeface="+mn-lt"/>
                <a:ea typeface="+mn-ea"/>
                <a:cs typeface="+mn-cs"/>
              </a:rPr>
              <a:t>Tõhusamaks</a:t>
            </a:r>
            <a:r>
              <a:rPr lang="en-US" sz="1900" dirty="0">
                <a:latin typeface="+mn-lt"/>
                <a:ea typeface="+mn-ea"/>
                <a:cs typeface="+mn-cs"/>
              </a:rPr>
              <a:t> </a:t>
            </a:r>
            <a:r>
              <a:rPr lang="en-US" sz="1900" dirty="0" err="1">
                <a:latin typeface="+mn-lt"/>
                <a:ea typeface="+mn-ea"/>
                <a:cs typeface="+mn-cs"/>
              </a:rPr>
              <a:t>järelevalveks</a:t>
            </a:r>
            <a:r>
              <a:rPr lang="en-US" sz="1900" dirty="0">
                <a:latin typeface="+mn-lt"/>
                <a:ea typeface="+mn-ea"/>
                <a:cs typeface="+mn-cs"/>
              </a:rPr>
              <a:t> </a:t>
            </a:r>
            <a:r>
              <a:rPr lang="en-US" sz="1900" dirty="0" err="1">
                <a:latin typeface="+mn-lt"/>
                <a:ea typeface="+mn-ea"/>
                <a:cs typeface="+mn-cs"/>
              </a:rPr>
              <a:t>luuakse</a:t>
            </a:r>
            <a:r>
              <a:rPr lang="en-US" sz="1900" dirty="0">
                <a:latin typeface="+mn-lt"/>
                <a:ea typeface="+mn-ea"/>
                <a:cs typeface="+mn-cs"/>
              </a:rPr>
              <a:t> </a:t>
            </a:r>
            <a:r>
              <a:rPr lang="en-US" sz="1900" dirty="0" err="1">
                <a:latin typeface="+mn-lt"/>
                <a:ea typeface="+mn-ea"/>
                <a:cs typeface="+mn-cs"/>
              </a:rPr>
              <a:t>jõustamise</a:t>
            </a:r>
            <a:r>
              <a:rPr lang="en-US" sz="1900" dirty="0">
                <a:latin typeface="+mn-lt"/>
                <a:ea typeface="+mn-ea"/>
                <a:cs typeface="+mn-cs"/>
              </a:rPr>
              <a:t> </a:t>
            </a:r>
            <a:r>
              <a:rPr lang="en-US" sz="1900" dirty="0" err="1">
                <a:latin typeface="+mn-lt"/>
                <a:ea typeface="+mn-ea"/>
                <a:cs typeface="+mn-cs"/>
              </a:rPr>
              <a:t>töörühm</a:t>
            </a:r>
            <a:r>
              <a:rPr lang="en-US" sz="1900" dirty="0">
                <a:latin typeface="+mn-lt"/>
                <a:ea typeface="+mn-ea"/>
                <a:cs typeface="+mn-cs"/>
              </a:rPr>
              <a:t>, mis </a:t>
            </a:r>
            <a:r>
              <a:rPr lang="en-US" sz="1900" dirty="0" err="1">
                <a:latin typeface="+mn-lt"/>
                <a:ea typeface="+mn-ea"/>
                <a:cs typeface="+mn-cs"/>
              </a:rPr>
              <a:t>koosneb</a:t>
            </a:r>
            <a:r>
              <a:rPr lang="en-US" sz="1900" dirty="0">
                <a:latin typeface="+mn-lt"/>
                <a:ea typeface="+mn-ea"/>
                <a:cs typeface="+mn-cs"/>
              </a:rPr>
              <a:t> </a:t>
            </a:r>
            <a:r>
              <a:rPr lang="en-US" sz="1900" dirty="0" err="1">
                <a:latin typeface="+mn-lt"/>
                <a:ea typeface="+mn-ea"/>
                <a:cs typeface="+mn-cs"/>
              </a:rPr>
              <a:t>keskkonna</a:t>
            </a:r>
            <a:r>
              <a:rPr lang="en-US" sz="1900" dirty="0">
                <a:latin typeface="+mn-lt"/>
                <a:ea typeface="+mn-ea"/>
                <a:cs typeface="+mn-cs"/>
              </a:rPr>
              <a:t>-, </a:t>
            </a:r>
            <a:r>
              <a:rPr lang="en-US" sz="1900" dirty="0" err="1">
                <a:latin typeface="+mn-lt"/>
                <a:ea typeface="+mn-ea"/>
                <a:cs typeface="+mn-cs"/>
              </a:rPr>
              <a:t>tolli</a:t>
            </a:r>
            <a:r>
              <a:rPr lang="en-US" sz="1900" dirty="0">
                <a:latin typeface="+mn-lt"/>
                <a:ea typeface="+mn-ea"/>
                <a:cs typeface="+mn-cs"/>
              </a:rPr>
              <a:t>, </a:t>
            </a:r>
            <a:r>
              <a:rPr lang="en-US" sz="1900" dirty="0" err="1">
                <a:latin typeface="+mn-lt"/>
                <a:ea typeface="+mn-ea"/>
                <a:cs typeface="+mn-cs"/>
              </a:rPr>
              <a:t>politsei</a:t>
            </a:r>
            <a:r>
              <a:rPr lang="en-US" sz="1900" dirty="0">
                <a:latin typeface="+mn-lt"/>
                <a:ea typeface="+mn-ea"/>
                <a:cs typeface="+mn-cs"/>
              </a:rPr>
              <a:t>- ja </a:t>
            </a:r>
            <a:r>
              <a:rPr lang="en-US" sz="1900" dirty="0" err="1">
                <a:latin typeface="+mn-lt"/>
                <a:ea typeface="+mn-ea"/>
                <a:cs typeface="+mn-cs"/>
              </a:rPr>
              <a:t>muudest</a:t>
            </a:r>
            <a:r>
              <a:rPr lang="en-US" sz="1900" dirty="0">
                <a:latin typeface="+mn-lt"/>
                <a:ea typeface="+mn-ea"/>
                <a:cs typeface="+mn-cs"/>
              </a:rPr>
              <a:t> </a:t>
            </a:r>
            <a:r>
              <a:rPr lang="en-US" sz="1900" dirty="0" err="1">
                <a:latin typeface="+mn-lt"/>
                <a:ea typeface="+mn-ea"/>
                <a:cs typeface="+mn-cs"/>
              </a:rPr>
              <a:t>asjaomastest</a:t>
            </a:r>
            <a:r>
              <a:rPr lang="en-US" sz="1900" dirty="0">
                <a:latin typeface="+mn-lt"/>
                <a:ea typeface="+mn-ea"/>
                <a:cs typeface="+mn-cs"/>
              </a:rPr>
              <a:t> </a:t>
            </a:r>
            <a:r>
              <a:rPr lang="en-US" sz="1900" dirty="0" err="1">
                <a:latin typeface="+mn-lt"/>
                <a:ea typeface="+mn-ea"/>
                <a:cs typeface="+mn-cs"/>
              </a:rPr>
              <a:t>riiklikest</a:t>
            </a:r>
            <a:r>
              <a:rPr lang="en-US" sz="1900" dirty="0">
                <a:latin typeface="+mn-lt"/>
                <a:ea typeface="+mn-ea"/>
                <a:cs typeface="+mn-cs"/>
              </a:rPr>
              <a:t> </a:t>
            </a:r>
            <a:r>
              <a:rPr lang="en-US" sz="1900" dirty="0" err="1">
                <a:latin typeface="+mn-lt"/>
                <a:ea typeface="+mn-ea"/>
                <a:cs typeface="+mn-cs"/>
              </a:rPr>
              <a:t>kontrolliasutustest</a:t>
            </a:r>
            <a:r>
              <a:rPr lang="en-US" sz="1900" dirty="0">
                <a:latin typeface="+mn-lt"/>
                <a:ea typeface="+mn-ea"/>
                <a:cs typeface="+mn-cs"/>
              </a:rPr>
              <a:t> </a:t>
            </a:r>
            <a:r>
              <a:rPr lang="en-US" sz="1900" dirty="0" err="1">
                <a:latin typeface="+mn-lt"/>
                <a:ea typeface="+mn-ea"/>
                <a:cs typeface="+mn-cs"/>
              </a:rPr>
              <a:t>ning</a:t>
            </a:r>
            <a:r>
              <a:rPr lang="en-US" sz="1900" dirty="0">
                <a:latin typeface="+mn-lt"/>
                <a:ea typeface="+mn-ea"/>
                <a:cs typeface="+mn-cs"/>
              </a:rPr>
              <a:t> </a:t>
            </a:r>
            <a:r>
              <a:rPr lang="en-US" sz="1900" dirty="0" err="1">
                <a:latin typeface="+mn-lt"/>
                <a:ea typeface="+mn-ea"/>
                <a:cs typeface="+mn-cs"/>
              </a:rPr>
              <a:t>Euroopa</a:t>
            </a:r>
            <a:r>
              <a:rPr lang="en-US" sz="1900" dirty="0">
                <a:latin typeface="+mn-lt"/>
                <a:ea typeface="+mn-ea"/>
                <a:cs typeface="+mn-cs"/>
              </a:rPr>
              <a:t> ja </a:t>
            </a:r>
            <a:r>
              <a:rPr lang="en-US" sz="1900" dirty="0" err="1">
                <a:latin typeface="+mn-lt"/>
                <a:ea typeface="+mn-ea"/>
                <a:cs typeface="+mn-cs"/>
              </a:rPr>
              <a:t>rahvusvahelistest</a:t>
            </a:r>
            <a:r>
              <a:rPr lang="en-US" sz="1900" dirty="0">
                <a:latin typeface="+mn-lt"/>
                <a:ea typeface="+mn-ea"/>
                <a:cs typeface="+mn-cs"/>
              </a:rPr>
              <a:t> </a:t>
            </a:r>
            <a:r>
              <a:rPr lang="en-US" sz="1900" dirty="0" err="1">
                <a:latin typeface="+mn-lt"/>
                <a:ea typeface="+mn-ea"/>
                <a:cs typeface="+mn-cs"/>
              </a:rPr>
              <a:t>õiguskaitsevõrgustikest</a:t>
            </a:r>
            <a:r>
              <a:rPr lang="en-US" sz="1900" dirty="0">
                <a:latin typeface="+mn-lt"/>
                <a:ea typeface="+mn-ea"/>
                <a:cs typeface="+mn-cs"/>
              </a:rPr>
              <a:t>. </a:t>
            </a:r>
          </a:p>
          <a:p>
            <a:pPr>
              <a:spcBef>
                <a:spcPts val="600"/>
              </a:spcBef>
              <a:spcAft>
                <a:spcPts val="600"/>
              </a:spcAft>
            </a:pPr>
            <a:r>
              <a:rPr lang="en-US" sz="1900" dirty="0" err="1">
                <a:latin typeface="+mn-lt"/>
                <a:ea typeface="+mn-ea"/>
                <a:cs typeface="+mn-cs"/>
              </a:rPr>
              <a:t>Komisjonile</a:t>
            </a:r>
            <a:r>
              <a:rPr lang="en-US" sz="1900" dirty="0">
                <a:latin typeface="+mn-lt"/>
                <a:ea typeface="+mn-ea"/>
                <a:cs typeface="+mn-cs"/>
              </a:rPr>
              <a:t> </a:t>
            </a:r>
            <a:r>
              <a:rPr lang="en-US" sz="1900" dirty="0" err="1">
                <a:latin typeface="+mn-lt"/>
                <a:ea typeface="+mn-ea"/>
                <a:cs typeface="+mn-cs"/>
              </a:rPr>
              <a:t>antakse</a:t>
            </a:r>
            <a:r>
              <a:rPr lang="en-US" sz="1900" dirty="0">
                <a:latin typeface="+mn-lt"/>
                <a:ea typeface="+mn-ea"/>
                <a:cs typeface="+mn-cs"/>
              </a:rPr>
              <a:t> </a:t>
            </a:r>
            <a:r>
              <a:rPr lang="en-US" sz="1900" dirty="0" err="1">
                <a:latin typeface="+mn-lt"/>
                <a:ea typeface="+mn-ea"/>
                <a:cs typeface="+mn-cs"/>
              </a:rPr>
              <a:t>volitus</a:t>
            </a:r>
            <a:r>
              <a:rPr lang="en-US" sz="1900" dirty="0">
                <a:latin typeface="+mn-lt"/>
                <a:ea typeface="+mn-ea"/>
                <a:cs typeface="+mn-cs"/>
              </a:rPr>
              <a:t> </a:t>
            </a:r>
            <a:r>
              <a:rPr lang="en-US" sz="1900" dirty="0" err="1">
                <a:latin typeface="+mn-lt"/>
                <a:ea typeface="+mn-ea"/>
                <a:cs typeface="+mn-cs"/>
              </a:rPr>
              <a:t>OLAFi</a:t>
            </a:r>
            <a:r>
              <a:rPr lang="en-US" sz="1900" dirty="0">
                <a:latin typeface="+mn-lt"/>
                <a:ea typeface="+mn-ea"/>
                <a:cs typeface="+mn-cs"/>
              </a:rPr>
              <a:t> </a:t>
            </a:r>
            <a:r>
              <a:rPr lang="en-US" sz="1900" dirty="0" err="1">
                <a:latin typeface="+mn-lt"/>
                <a:ea typeface="+mn-ea"/>
                <a:cs typeface="+mn-cs"/>
              </a:rPr>
              <a:t>kaudu</a:t>
            </a:r>
            <a:r>
              <a:rPr lang="en-US" sz="1900" dirty="0">
                <a:latin typeface="+mn-lt"/>
                <a:ea typeface="+mn-ea"/>
                <a:cs typeface="+mn-cs"/>
              </a:rPr>
              <a:t> </a:t>
            </a:r>
            <a:r>
              <a:rPr lang="en-US" sz="1900" dirty="0" err="1">
                <a:latin typeface="+mn-lt"/>
                <a:ea typeface="+mn-ea"/>
                <a:cs typeface="+mn-cs"/>
              </a:rPr>
              <a:t>toetada</a:t>
            </a:r>
            <a:r>
              <a:rPr lang="en-US" sz="1900" dirty="0">
                <a:latin typeface="+mn-lt"/>
                <a:ea typeface="+mn-ea"/>
                <a:cs typeface="+mn-cs"/>
              </a:rPr>
              <a:t> </a:t>
            </a:r>
            <a:r>
              <a:rPr lang="en-US" sz="1900" dirty="0" err="1">
                <a:latin typeface="+mn-lt"/>
                <a:ea typeface="+mn-ea"/>
                <a:cs typeface="+mn-cs"/>
              </a:rPr>
              <a:t>liikmesriike</a:t>
            </a:r>
            <a:r>
              <a:rPr lang="en-US" sz="1900" dirty="0">
                <a:latin typeface="+mn-lt"/>
                <a:ea typeface="+mn-ea"/>
                <a:cs typeface="+mn-cs"/>
              </a:rPr>
              <a:t> </a:t>
            </a:r>
            <a:r>
              <a:rPr lang="en-US" sz="1900" dirty="0" err="1">
                <a:latin typeface="+mn-lt"/>
                <a:ea typeface="+mn-ea"/>
                <a:cs typeface="+mn-cs"/>
              </a:rPr>
              <a:t>jäätmevedude</a:t>
            </a:r>
            <a:r>
              <a:rPr lang="en-US" sz="1900" dirty="0">
                <a:latin typeface="+mn-lt"/>
                <a:ea typeface="+mn-ea"/>
                <a:cs typeface="+mn-cs"/>
              </a:rPr>
              <a:t> </a:t>
            </a:r>
            <a:r>
              <a:rPr lang="en-US" sz="1900" dirty="0" err="1">
                <a:latin typeface="+mn-lt"/>
                <a:ea typeface="+mn-ea"/>
                <a:cs typeface="+mn-cs"/>
              </a:rPr>
              <a:t>rikkumise</a:t>
            </a:r>
            <a:r>
              <a:rPr lang="en-US" sz="1900" dirty="0">
                <a:latin typeface="+mn-lt"/>
                <a:ea typeface="+mn-ea"/>
                <a:cs typeface="+mn-cs"/>
              </a:rPr>
              <a:t> </a:t>
            </a:r>
            <a:r>
              <a:rPr lang="en-US" sz="1900" dirty="0" err="1">
                <a:latin typeface="+mn-lt"/>
                <a:ea typeface="+mn-ea"/>
                <a:cs typeface="+mn-cs"/>
              </a:rPr>
              <a:t>menetlemisel</a:t>
            </a:r>
            <a:r>
              <a:rPr lang="en-US" sz="1900" dirty="0">
                <a:latin typeface="+mn-lt"/>
                <a:ea typeface="+mn-ea"/>
                <a:cs typeface="+mn-cs"/>
              </a:rPr>
              <a:t> </a:t>
            </a:r>
          </a:p>
          <a:p>
            <a:pPr>
              <a:spcBef>
                <a:spcPts val="600"/>
              </a:spcBef>
              <a:spcAft>
                <a:spcPts val="600"/>
              </a:spcAft>
            </a:pPr>
            <a:r>
              <a:rPr lang="en-US" sz="1900" dirty="0" err="1">
                <a:latin typeface="+mn-lt"/>
                <a:ea typeface="+mn-ea"/>
                <a:cs typeface="+mn-cs"/>
              </a:rPr>
              <a:t>Kolmandaid</a:t>
            </a:r>
            <a:r>
              <a:rPr lang="en-US" sz="1900" dirty="0">
                <a:latin typeface="+mn-lt"/>
                <a:ea typeface="+mn-ea"/>
                <a:cs typeface="+mn-cs"/>
              </a:rPr>
              <a:t> </a:t>
            </a:r>
            <a:r>
              <a:rPr lang="en-US" sz="1900" dirty="0" err="1">
                <a:latin typeface="+mn-lt"/>
                <a:ea typeface="+mn-ea"/>
                <a:cs typeface="+mn-cs"/>
              </a:rPr>
              <a:t>riike</a:t>
            </a:r>
            <a:r>
              <a:rPr lang="en-US" sz="1900" dirty="0">
                <a:latin typeface="+mn-lt"/>
                <a:ea typeface="+mn-ea"/>
                <a:cs typeface="+mn-cs"/>
              </a:rPr>
              <a:t> </a:t>
            </a:r>
            <a:r>
              <a:rPr lang="en-US" sz="1900" dirty="0" err="1">
                <a:latin typeface="+mn-lt"/>
                <a:ea typeface="+mn-ea"/>
                <a:cs typeface="+mn-cs"/>
              </a:rPr>
              <a:t>toetatakse</a:t>
            </a:r>
            <a:r>
              <a:rPr lang="en-US" sz="1900" dirty="0">
                <a:latin typeface="+mn-lt"/>
                <a:ea typeface="+mn-ea"/>
                <a:cs typeface="+mn-cs"/>
              </a:rPr>
              <a:t> </a:t>
            </a:r>
            <a:r>
              <a:rPr lang="en-US" sz="1900" dirty="0" err="1">
                <a:latin typeface="+mn-lt"/>
                <a:ea typeface="+mn-ea"/>
                <a:cs typeface="+mn-cs"/>
              </a:rPr>
              <a:t>erinevate</a:t>
            </a:r>
            <a:r>
              <a:rPr lang="en-US" sz="1900" dirty="0">
                <a:latin typeface="+mn-lt"/>
                <a:ea typeface="+mn-ea"/>
                <a:cs typeface="+mn-cs"/>
              </a:rPr>
              <a:t> </a:t>
            </a:r>
            <a:r>
              <a:rPr lang="en-US" sz="1900" dirty="0" err="1">
                <a:latin typeface="+mn-lt"/>
                <a:ea typeface="+mn-ea"/>
                <a:cs typeface="+mn-cs"/>
              </a:rPr>
              <a:t>rahvusvaheliste</a:t>
            </a:r>
            <a:r>
              <a:rPr lang="en-US" sz="1900" dirty="0">
                <a:latin typeface="+mn-lt"/>
                <a:ea typeface="+mn-ea"/>
                <a:cs typeface="+mn-cs"/>
              </a:rPr>
              <a:t> </a:t>
            </a:r>
            <a:r>
              <a:rPr lang="en-US" sz="1900" dirty="0" err="1">
                <a:latin typeface="+mn-lt"/>
                <a:ea typeface="+mn-ea"/>
                <a:cs typeface="+mn-cs"/>
              </a:rPr>
              <a:t>koostöökanalite</a:t>
            </a:r>
            <a:r>
              <a:rPr lang="en-US" sz="1900" dirty="0">
                <a:latin typeface="+mn-lt"/>
                <a:ea typeface="+mn-ea"/>
                <a:cs typeface="+mn-cs"/>
              </a:rPr>
              <a:t> </a:t>
            </a:r>
            <a:r>
              <a:rPr lang="en-US" sz="1900" dirty="0" err="1">
                <a:latin typeface="+mn-lt"/>
                <a:ea typeface="+mn-ea"/>
                <a:cs typeface="+mn-cs"/>
              </a:rPr>
              <a:t>kaudu</a:t>
            </a:r>
            <a:endParaRPr lang="en-US" sz="1900" dirty="0">
              <a:latin typeface="+mn-lt"/>
              <a:ea typeface="+mn-ea"/>
              <a:cs typeface="+mn-cs"/>
            </a:endParaRPr>
          </a:p>
        </p:txBody>
      </p:sp>
    </p:spTree>
    <p:extLst>
      <p:ext uri="{BB962C8B-B14F-4D97-AF65-F5344CB8AC3E}">
        <p14:creationId xmlns:p14="http://schemas.microsoft.com/office/powerpoint/2010/main" val="2948365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C27BDA-2125-A3A8-A9DC-93BBC2C45DC9}"/>
            </a:ext>
          </a:extLst>
        </p:cNvPr>
        <p:cNvGrpSpPr/>
        <p:nvPr/>
      </p:nvGrpSpPr>
      <p:grpSpPr>
        <a:xfrm>
          <a:off x="0" y="0"/>
          <a:ext cx="0" cy="0"/>
          <a:chOff x="0" y="0"/>
          <a:chExt cx="0" cy="0"/>
        </a:xfrm>
      </p:grpSpPr>
      <p:sp useBgFill="1">
        <p:nvSpPr>
          <p:cNvPr id="1044" name="Rectangle 104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20AAB22-1FF7-2F50-24BD-6F3B41DCD140}"/>
              </a:ext>
            </a:extLst>
          </p:cNvPr>
          <p:cNvSpPr>
            <a:spLocks noGrp="1"/>
          </p:cNvSpPr>
          <p:nvPr>
            <p:ph type="title"/>
          </p:nvPr>
        </p:nvSpPr>
        <p:spPr>
          <a:xfrm>
            <a:off x="572493" y="238539"/>
            <a:ext cx="11018520" cy="1434415"/>
          </a:xfrm>
        </p:spPr>
        <p:txBody>
          <a:bodyPr vert="horz" lIns="91440" tIns="45720" rIns="91440" bIns="45720" rtlCol="0" anchor="b">
            <a:normAutofit fontScale="90000"/>
          </a:bodyPr>
          <a:lstStyle/>
          <a:p>
            <a:r>
              <a:rPr lang="et-EE" sz="5400" dirty="0">
                <a:solidFill>
                  <a:schemeClr val="tx1"/>
                </a:solidFill>
                <a:latin typeface="+mj-lt"/>
                <a:ea typeface="+mj-ea"/>
                <a:cs typeface="+mj-cs"/>
              </a:rPr>
              <a:t>Eelneva nõusoleku saanud käitluskohad</a:t>
            </a:r>
            <a:endParaRPr lang="en-US" sz="5400" dirty="0">
              <a:solidFill>
                <a:schemeClr val="tx1"/>
              </a:solidFill>
              <a:latin typeface="+mj-lt"/>
              <a:ea typeface="+mj-ea"/>
              <a:cs typeface="+mj-cs"/>
            </a:endParaRPr>
          </a:p>
        </p:txBody>
      </p:sp>
      <p:sp>
        <p:nvSpPr>
          <p:cNvPr id="104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EED87EF-6050-2A34-38AA-F7ED3DB6DB6D}"/>
              </a:ext>
            </a:extLst>
          </p:cNvPr>
          <p:cNvSpPr>
            <a:spLocks noGrp="1"/>
          </p:cNvSpPr>
          <p:nvPr>
            <p:ph sz="half" idx="1"/>
          </p:nvPr>
        </p:nvSpPr>
        <p:spPr>
          <a:xfrm>
            <a:off x="572492" y="2071316"/>
            <a:ext cx="10202599" cy="4119172"/>
          </a:xfrm>
        </p:spPr>
        <p:txBody>
          <a:bodyPr vert="horz" lIns="91440" tIns="45720" rIns="91440" bIns="45720" rtlCol="0" anchor="t">
            <a:normAutofit/>
          </a:bodyPr>
          <a:lstStyle/>
          <a:p>
            <a:pPr>
              <a:spcBef>
                <a:spcPts val="600"/>
              </a:spcBef>
              <a:spcAft>
                <a:spcPts val="600"/>
              </a:spcAft>
            </a:pPr>
            <a:r>
              <a:rPr lang="et-EE" sz="1800" dirty="0">
                <a:effectLst/>
                <a:latin typeface="+mn-lt"/>
                <a:ea typeface="+mn-ea"/>
                <a:cs typeface="+mn-cs"/>
              </a:rPr>
              <a:t>Artikkel 14 – Eelneva nõusoleku saanud taaskasutamiskohad</a:t>
            </a:r>
            <a:endParaRPr lang="et-EE" sz="1800" dirty="0">
              <a:latin typeface="+mn-lt"/>
              <a:ea typeface="+mn-ea"/>
              <a:cs typeface="+mn-cs"/>
            </a:endParaRPr>
          </a:p>
          <a:p>
            <a:pPr>
              <a:spcBef>
                <a:spcPts val="600"/>
              </a:spcBef>
              <a:spcAft>
                <a:spcPts val="600"/>
              </a:spcAft>
            </a:pPr>
            <a:r>
              <a:rPr lang="et-EE" sz="1800" dirty="0">
                <a:latin typeface="+mn-lt"/>
                <a:ea typeface="+mn-ea"/>
                <a:cs typeface="+mn-cs"/>
              </a:rPr>
              <a:t>Käitluskoht ei ole süüdi mõistetud ebaseadusliku jäätmeveo või muu keskkonnakaitse /ebaseadusliku tegevusega </a:t>
            </a:r>
            <a:r>
              <a:rPr lang="et-EE" sz="1800" u="sng" dirty="0">
                <a:latin typeface="+mn-lt"/>
                <a:ea typeface="+mn-ea"/>
                <a:cs typeface="+mn-cs"/>
              </a:rPr>
              <a:t>5 aasta jooksul</a:t>
            </a:r>
          </a:p>
          <a:p>
            <a:pPr>
              <a:spcBef>
                <a:spcPts val="600"/>
              </a:spcBef>
              <a:spcAft>
                <a:spcPts val="600"/>
              </a:spcAft>
            </a:pPr>
            <a:r>
              <a:rPr lang="et-EE" sz="1800" dirty="0">
                <a:latin typeface="+mn-lt"/>
                <a:ea typeface="+mn-ea"/>
                <a:cs typeface="+mn-cs"/>
              </a:rPr>
              <a:t>Eelnev nõusoleku vääriline on ainult lõppkäitlus </a:t>
            </a:r>
          </a:p>
          <a:p>
            <a:pPr>
              <a:spcBef>
                <a:spcPts val="600"/>
              </a:spcBef>
              <a:spcAft>
                <a:spcPts val="600"/>
              </a:spcAft>
            </a:pPr>
            <a:r>
              <a:rPr lang="et-EE" sz="1800" dirty="0">
                <a:latin typeface="+mn-lt"/>
                <a:ea typeface="+mn-ea"/>
                <a:cs typeface="+mn-cs"/>
              </a:rPr>
              <a:t>Eelneva nõusoleku saanud taaskasutuskohtadele saab taotleda </a:t>
            </a:r>
            <a:r>
              <a:rPr lang="et-EE" sz="1800" dirty="0" err="1">
                <a:latin typeface="+mn-lt"/>
                <a:ea typeface="+mn-ea"/>
                <a:cs typeface="+mn-cs"/>
              </a:rPr>
              <a:t>max</a:t>
            </a:r>
            <a:r>
              <a:rPr lang="et-EE" sz="1800" dirty="0">
                <a:latin typeface="+mn-lt"/>
                <a:ea typeface="+mn-ea"/>
                <a:cs typeface="+mn-cs"/>
              </a:rPr>
              <a:t> 3. aastase </a:t>
            </a:r>
            <a:r>
              <a:rPr lang="et-EE" sz="1800" dirty="0" err="1">
                <a:latin typeface="+mn-lt"/>
                <a:ea typeface="+mn-ea"/>
                <a:cs typeface="+mn-cs"/>
              </a:rPr>
              <a:t>veoloa</a:t>
            </a:r>
            <a:r>
              <a:rPr lang="et-EE" sz="1800" dirty="0">
                <a:latin typeface="+mn-lt"/>
                <a:ea typeface="+mn-ea"/>
                <a:cs typeface="+mn-cs"/>
              </a:rPr>
              <a:t>. </a:t>
            </a:r>
          </a:p>
          <a:p>
            <a:pPr>
              <a:spcBef>
                <a:spcPts val="600"/>
              </a:spcBef>
              <a:spcAft>
                <a:spcPts val="600"/>
              </a:spcAft>
            </a:pPr>
            <a:endParaRPr lang="et-EE" sz="1600" u="sng" dirty="0">
              <a:latin typeface="+mn-lt"/>
              <a:ea typeface="+mn-ea"/>
              <a:cs typeface="+mn-cs"/>
            </a:endParaRPr>
          </a:p>
          <a:p>
            <a:pPr>
              <a:spcBef>
                <a:spcPts val="600"/>
              </a:spcBef>
              <a:spcAft>
                <a:spcPts val="600"/>
              </a:spcAft>
            </a:pPr>
            <a:endParaRPr lang="en-US" sz="1700" dirty="0">
              <a:latin typeface="+mn-lt"/>
              <a:ea typeface="+mn-ea"/>
              <a:cs typeface="+mn-cs"/>
            </a:endParaRPr>
          </a:p>
          <a:p>
            <a:pPr marL="0">
              <a:spcBef>
                <a:spcPts val="600"/>
              </a:spcBef>
              <a:spcAft>
                <a:spcPts val="600"/>
              </a:spcAft>
            </a:pPr>
            <a:endParaRPr lang="en-US" sz="1700" dirty="0">
              <a:latin typeface="+mn-lt"/>
              <a:ea typeface="+mn-ea"/>
              <a:cs typeface="+mn-cs"/>
            </a:endParaRPr>
          </a:p>
          <a:p>
            <a:pPr>
              <a:spcBef>
                <a:spcPts val="600"/>
              </a:spcBef>
              <a:spcAft>
                <a:spcPts val="600"/>
              </a:spcAft>
            </a:pPr>
            <a:endParaRPr lang="en-US" sz="1700" dirty="0">
              <a:effectLst/>
              <a:latin typeface="+mn-lt"/>
              <a:ea typeface="+mn-ea"/>
              <a:cs typeface="+mn-cs"/>
            </a:endParaRPr>
          </a:p>
        </p:txBody>
      </p:sp>
    </p:spTree>
    <p:extLst>
      <p:ext uri="{BB962C8B-B14F-4D97-AF65-F5344CB8AC3E}">
        <p14:creationId xmlns:p14="http://schemas.microsoft.com/office/powerpoint/2010/main" val="3099864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C27BDA-2125-A3A8-A9DC-93BBC2C45DC9}"/>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20AAB22-1FF7-2F50-24BD-6F3B41DCD140}"/>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5400" kern="1200">
                <a:solidFill>
                  <a:schemeClr val="tx1"/>
                </a:solidFill>
                <a:latin typeface="+mj-lt"/>
                <a:ea typeface="+mj-ea"/>
                <a:cs typeface="+mj-cs"/>
              </a:rPr>
              <a:t>Jäätmesaadetiste kontaktisikud</a:t>
            </a:r>
          </a:p>
        </p:txBody>
      </p:sp>
      <p:sp>
        <p:nvSpPr>
          <p:cNvPr id="16"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EED87EF-6050-2A34-38AA-F7ED3DB6DB6D}"/>
              </a:ext>
            </a:extLst>
          </p:cNvPr>
          <p:cNvSpPr>
            <a:spLocks noGrp="1"/>
          </p:cNvSpPr>
          <p:nvPr>
            <p:ph sz="half" idx="1"/>
          </p:nvPr>
        </p:nvSpPr>
        <p:spPr>
          <a:xfrm>
            <a:off x="838200" y="1929384"/>
            <a:ext cx="10515600" cy="4251960"/>
          </a:xfrm>
        </p:spPr>
        <p:txBody>
          <a:bodyPr vert="horz" lIns="91440" tIns="45720" rIns="91440" bIns="45720" rtlCol="0">
            <a:normAutofit/>
          </a:bodyPr>
          <a:lstStyle/>
          <a:p>
            <a:pPr>
              <a:spcBef>
                <a:spcPts val="600"/>
              </a:spcBef>
              <a:spcAft>
                <a:spcPts val="600"/>
              </a:spcAft>
            </a:pPr>
            <a:r>
              <a:rPr lang="en-US" sz="2200" dirty="0" err="1">
                <a:latin typeface="+mn-lt"/>
                <a:ea typeface="+mn-ea"/>
                <a:cs typeface="+mn-cs"/>
              </a:rPr>
              <a:t>Jäätmesaadetiste</a:t>
            </a:r>
            <a:r>
              <a:rPr lang="en-US" sz="2200" dirty="0">
                <a:latin typeface="+mn-lt"/>
                <a:ea typeface="+mn-ea"/>
                <a:cs typeface="+mn-cs"/>
              </a:rPr>
              <a:t> </a:t>
            </a:r>
            <a:r>
              <a:rPr lang="en-US" sz="2200" dirty="0" err="1">
                <a:latin typeface="+mn-lt"/>
                <a:ea typeface="+mn-ea"/>
                <a:cs typeface="+mn-cs"/>
              </a:rPr>
              <a:t>määruse</a:t>
            </a:r>
            <a:r>
              <a:rPr lang="en-US" sz="2200" dirty="0">
                <a:latin typeface="+mn-lt"/>
                <a:ea typeface="+mn-ea"/>
                <a:cs typeface="+mn-cs"/>
              </a:rPr>
              <a:t> </a:t>
            </a:r>
            <a:r>
              <a:rPr lang="en-US" sz="2200" dirty="0" err="1">
                <a:latin typeface="+mn-lt"/>
                <a:ea typeface="+mn-ea"/>
                <a:cs typeface="+mn-cs"/>
              </a:rPr>
              <a:t>kohaselt</a:t>
            </a:r>
            <a:r>
              <a:rPr lang="en-US" sz="2200" dirty="0">
                <a:latin typeface="+mn-lt"/>
                <a:ea typeface="+mn-ea"/>
                <a:cs typeface="+mn-cs"/>
              </a:rPr>
              <a:t> </a:t>
            </a:r>
            <a:r>
              <a:rPr lang="en-US" sz="2200" dirty="0" err="1">
                <a:latin typeface="+mn-lt"/>
                <a:ea typeface="+mn-ea"/>
                <a:cs typeface="+mn-cs"/>
              </a:rPr>
              <a:t>peavad</a:t>
            </a:r>
            <a:r>
              <a:rPr lang="en-US" sz="2200" dirty="0">
                <a:latin typeface="+mn-lt"/>
                <a:ea typeface="+mn-ea"/>
                <a:cs typeface="+mn-cs"/>
              </a:rPr>
              <a:t> </a:t>
            </a:r>
            <a:r>
              <a:rPr lang="en-US" sz="2200" dirty="0" err="1">
                <a:latin typeface="+mn-lt"/>
                <a:ea typeface="+mn-ea"/>
                <a:cs typeface="+mn-cs"/>
              </a:rPr>
              <a:t>ELi</a:t>
            </a:r>
            <a:r>
              <a:rPr lang="en-US" sz="2200" dirty="0">
                <a:latin typeface="+mn-lt"/>
                <a:ea typeface="+mn-ea"/>
                <a:cs typeface="+mn-cs"/>
              </a:rPr>
              <a:t> </a:t>
            </a:r>
            <a:r>
              <a:rPr lang="en-US" sz="2200" dirty="0" err="1">
                <a:latin typeface="+mn-lt"/>
                <a:ea typeface="+mn-ea"/>
                <a:cs typeface="+mn-cs"/>
              </a:rPr>
              <a:t>liikmesriigid</a:t>
            </a:r>
            <a:r>
              <a:rPr lang="en-US" sz="2200" dirty="0">
                <a:latin typeface="+mn-lt"/>
                <a:ea typeface="+mn-ea"/>
                <a:cs typeface="+mn-cs"/>
              </a:rPr>
              <a:t> ja </a:t>
            </a:r>
            <a:r>
              <a:rPr lang="en-US" sz="2200" dirty="0" err="1">
                <a:latin typeface="+mn-lt"/>
                <a:ea typeface="+mn-ea"/>
                <a:cs typeface="+mn-cs"/>
              </a:rPr>
              <a:t>komisjon</a:t>
            </a:r>
            <a:r>
              <a:rPr lang="en-US" sz="2200" dirty="0">
                <a:latin typeface="+mn-lt"/>
                <a:ea typeface="+mn-ea"/>
                <a:cs typeface="+mn-cs"/>
              </a:rPr>
              <a:t> </a:t>
            </a:r>
            <a:r>
              <a:rPr lang="en-US" sz="2200" dirty="0" err="1">
                <a:latin typeface="+mn-lt"/>
                <a:ea typeface="+mn-ea"/>
                <a:cs typeface="+mn-cs"/>
              </a:rPr>
              <a:t>määrama</a:t>
            </a:r>
            <a:r>
              <a:rPr lang="en-US" sz="2200" dirty="0">
                <a:latin typeface="+mn-lt"/>
                <a:ea typeface="+mn-ea"/>
                <a:cs typeface="+mn-cs"/>
              </a:rPr>
              <a:t> </a:t>
            </a:r>
            <a:r>
              <a:rPr lang="et-EE" sz="2200" dirty="0">
                <a:latin typeface="+mn-lt"/>
                <a:ea typeface="+mn-ea"/>
                <a:cs typeface="+mn-cs"/>
              </a:rPr>
              <a:t>kontaktisikud</a:t>
            </a:r>
            <a:r>
              <a:rPr lang="en-US" sz="2200" dirty="0">
                <a:latin typeface="+mn-lt"/>
                <a:ea typeface="+mn-ea"/>
                <a:cs typeface="+mn-cs"/>
              </a:rPr>
              <a:t>, </a:t>
            </a:r>
            <a:r>
              <a:rPr lang="en-US" sz="2200" dirty="0" err="1">
                <a:latin typeface="+mn-lt"/>
                <a:ea typeface="+mn-ea"/>
                <a:cs typeface="+mn-cs"/>
              </a:rPr>
              <a:t>kes</a:t>
            </a:r>
            <a:r>
              <a:rPr lang="en-US" sz="2200" dirty="0">
                <a:latin typeface="+mn-lt"/>
                <a:ea typeface="+mn-ea"/>
                <a:cs typeface="+mn-cs"/>
              </a:rPr>
              <a:t> </a:t>
            </a:r>
            <a:r>
              <a:rPr lang="en-US" sz="2200" dirty="0" err="1">
                <a:latin typeface="+mn-lt"/>
                <a:ea typeface="+mn-ea"/>
                <a:cs typeface="+mn-cs"/>
              </a:rPr>
              <a:t>vastutavad</a:t>
            </a:r>
            <a:r>
              <a:rPr lang="en-US" sz="2200" dirty="0">
                <a:latin typeface="+mn-lt"/>
                <a:ea typeface="+mn-ea"/>
                <a:cs typeface="+mn-cs"/>
              </a:rPr>
              <a:t> </a:t>
            </a:r>
            <a:r>
              <a:rPr lang="en-US" sz="2200" dirty="0" err="1">
                <a:latin typeface="+mn-lt"/>
                <a:ea typeface="+mn-ea"/>
                <a:cs typeface="+mn-cs"/>
              </a:rPr>
              <a:t>määruse</a:t>
            </a:r>
            <a:r>
              <a:rPr lang="en-US" sz="2200" dirty="0">
                <a:latin typeface="+mn-lt"/>
                <a:ea typeface="+mn-ea"/>
                <a:cs typeface="+mn-cs"/>
              </a:rPr>
              <a:t> </a:t>
            </a:r>
            <a:r>
              <a:rPr lang="en-US" sz="2200" dirty="0" err="1">
                <a:latin typeface="+mn-lt"/>
                <a:ea typeface="+mn-ea"/>
                <a:cs typeface="+mn-cs"/>
              </a:rPr>
              <a:t>rakendamisega</a:t>
            </a:r>
            <a:r>
              <a:rPr lang="en-US" sz="2200" dirty="0">
                <a:latin typeface="+mn-lt"/>
                <a:ea typeface="+mn-ea"/>
                <a:cs typeface="+mn-cs"/>
              </a:rPr>
              <a:t> </a:t>
            </a:r>
            <a:r>
              <a:rPr lang="en-US" sz="2200" dirty="0" err="1">
                <a:latin typeface="+mn-lt"/>
                <a:ea typeface="+mn-ea"/>
                <a:cs typeface="+mn-cs"/>
              </a:rPr>
              <a:t>seotud</a:t>
            </a:r>
            <a:r>
              <a:rPr lang="en-US" sz="2200" dirty="0">
                <a:latin typeface="+mn-lt"/>
                <a:ea typeface="+mn-ea"/>
                <a:cs typeface="+mn-cs"/>
              </a:rPr>
              <a:t> </a:t>
            </a:r>
            <a:r>
              <a:rPr lang="en-US" sz="2200" dirty="0" err="1">
                <a:latin typeface="+mn-lt"/>
                <a:ea typeface="+mn-ea"/>
                <a:cs typeface="+mn-cs"/>
              </a:rPr>
              <a:t>päringuid</a:t>
            </a:r>
            <a:r>
              <a:rPr lang="en-US" sz="2200" dirty="0">
                <a:latin typeface="+mn-lt"/>
                <a:ea typeface="+mn-ea"/>
                <a:cs typeface="+mn-cs"/>
              </a:rPr>
              <a:t> </a:t>
            </a:r>
            <a:r>
              <a:rPr lang="en-US" sz="2200" dirty="0" err="1">
                <a:latin typeface="+mn-lt"/>
                <a:ea typeface="+mn-ea"/>
                <a:cs typeface="+mn-cs"/>
              </a:rPr>
              <a:t>tegevate</a:t>
            </a:r>
            <a:r>
              <a:rPr lang="en-US" sz="2200" dirty="0">
                <a:latin typeface="+mn-lt"/>
                <a:ea typeface="+mn-ea"/>
                <a:cs typeface="+mn-cs"/>
              </a:rPr>
              <a:t> </a:t>
            </a:r>
            <a:r>
              <a:rPr lang="en-US" sz="2200" dirty="0" err="1">
                <a:latin typeface="+mn-lt"/>
                <a:ea typeface="+mn-ea"/>
                <a:cs typeface="+mn-cs"/>
              </a:rPr>
              <a:t>isikute</a:t>
            </a:r>
            <a:r>
              <a:rPr lang="en-US" sz="2200" dirty="0">
                <a:latin typeface="+mn-lt"/>
                <a:ea typeface="+mn-ea"/>
                <a:cs typeface="+mn-cs"/>
              </a:rPr>
              <a:t> </a:t>
            </a:r>
            <a:r>
              <a:rPr lang="en-US" sz="2200" dirty="0" err="1">
                <a:latin typeface="+mn-lt"/>
                <a:ea typeface="+mn-ea"/>
                <a:cs typeface="+mn-cs"/>
              </a:rPr>
              <a:t>või</a:t>
            </a:r>
            <a:r>
              <a:rPr lang="en-US" sz="2200" dirty="0">
                <a:latin typeface="+mn-lt"/>
                <a:ea typeface="+mn-ea"/>
                <a:cs typeface="+mn-cs"/>
              </a:rPr>
              <a:t> </a:t>
            </a:r>
            <a:r>
              <a:rPr lang="en-US" sz="2200" dirty="0" err="1">
                <a:latin typeface="+mn-lt"/>
                <a:ea typeface="+mn-ea"/>
                <a:cs typeface="+mn-cs"/>
              </a:rPr>
              <a:t>ettevõtjate</a:t>
            </a:r>
            <a:r>
              <a:rPr lang="en-US" sz="2200" dirty="0">
                <a:latin typeface="+mn-lt"/>
                <a:ea typeface="+mn-ea"/>
                <a:cs typeface="+mn-cs"/>
              </a:rPr>
              <a:t> </a:t>
            </a:r>
            <a:r>
              <a:rPr lang="en-US" sz="2200" dirty="0" err="1">
                <a:latin typeface="+mn-lt"/>
                <a:ea typeface="+mn-ea"/>
                <a:cs typeface="+mn-cs"/>
              </a:rPr>
              <a:t>teavitamise</a:t>
            </a:r>
            <a:r>
              <a:rPr lang="en-US" sz="2200" dirty="0">
                <a:latin typeface="+mn-lt"/>
                <a:ea typeface="+mn-ea"/>
                <a:cs typeface="+mn-cs"/>
              </a:rPr>
              <a:t> </a:t>
            </a:r>
            <a:r>
              <a:rPr lang="en-US" sz="2200" dirty="0" err="1">
                <a:latin typeface="+mn-lt"/>
                <a:ea typeface="+mn-ea"/>
                <a:cs typeface="+mn-cs"/>
              </a:rPr>
              <a:t>või</a:t>
            </a:r>
            <a:r>
              <a:rPr lang="en-US" sz="2200" dirty="0">
                <a:latin typeface="+mn-lt"/>
                <a:ea typeface="+mn-ea"/>
                <a:cs typeface="+mn-cs"/>
              </a:rPr>
              <a:t> </a:t>
            </a:r>
            <a:r>
              <a:rPr lang="en-US" sz="2200" dirty="0" err="1">
                <a:latin typeface="+mn-lt"/>
                <a:ea typeface="+mn-ea"/>
                <a:cs typeface="+mn-cs"/>
              </a:rPr>
              <a:t>nõustamise</a:t>
            </a:r>
            <a:r>
              <a:rPr lang="en-US" sz="2200" dirty="0">
                <a:latin typeface="+mn-lt"/>
                <a:ea typeface="+mn-ea"/>
                <a:cs typeface="+mn-cs"/>
              </a:rPr>
              <a:t> </a:t>
            </a:r>
            <a:r>
              <a:rPr lang="en-US" sz="2200" dirty="0" err="1">
                <a:latin typeface="+mn-lt"/>
                <a:ea typeface="+mn-ea"/>
                <a:cs typeface="+mn-cs"/>
              </a:rPr>
              <a:t>eest</a:t>
            </a:r>
            <a:r>
              <a:rPr lang="en-US" sz="2200" dirty="0">
                <a:latin typeface="+mn-lt"/>
                <a:ea typeface="+mn-ea"/>
                <a:cs typeface="+mn-cs"/>
              </a:rPr>
              <a:t>.</a:t>
            </a:r>
          </a:p>
          <a:p>
            <a:pPr>
              <a:spcBef>
                <a:spcPts val="600"/>
              </a:spcBef>
              <a:spcAft>
                <a:spcPts val="600"/>
              </a:spcAft>
            </a:pPr>
            <a:r>
              <a:rPr lang="en-US" sz="2200" dirty="0" err="1">
                <a:latin typeface="+mn-lt"/>
                <a:ea typeface="+mn-ea"/>
                <a:cs typeface="+mn-cs"/>
              </a:rPr>
              <a:t>Nimekiri</a:t>
            </a:r>
            <a:r>
              <a:rPr lang="en-US" sz="2200" dirty="0">
                <a:latin typeface="+mn-lt"/>
                <a:ea typeface="+mn-ea"/>
                <a:cs typeface="+mn-cs"/>
              </a:rPr>
              <a:t> - </a:t>
            </a:r>
            <a:r>
              <a:rPr lang="en-US" sz="2200" dirty="0">
                <a:latin typeface="+mn-lt"/>
                <a:ea typeface="+mn-ea"/>
                <a:cs typeface="+mn-cs"/>
                <a:hlinkClick r:id="rId3">
                  <a:extLst>
                    <a:ext uri="{A12FA001-AC4F-418D-AE19-62706E023703}">
                      <ahyp:hlinkClr xmlns:ahyp="http://schemas.microsoft.com/office/drawing/2018/hyperlinkcolor" val="tx"/>
                    </a:ext>
                  </a:extLst>
                </a:hlinkClick>
              </a:rPr>
              <a:t>https://circabc.europa.eu/ui/group/636f928d-2669-41d3-83db-093e90ca93a2/library/f04f24f5-ada3-4caf-bfb5-ba422a786c5b/details?download=true</a:t>
            </a:r>
            <a:endParaRPr lang="en-US" sz="2200" dirty="0">
              <a:latin typeface="+mn-lt"/>
              <a:ea typeface="+mn-ea"/>
              <a:cs typeface="+mn-cs"/>
            </a:endParaRPr>
          </a:p>
          <a:p>
            <a:pPr marL="0"/>
            <a:r>
              <a:rPr lang="en-US" sz="2200" b="0" i="0" dirty="0">
                <a:effectLst/>
                <a:latin typeface="+mn-lt"/>
                <a:ea typeface="+mn-ea"/>
                <a:cs typeface="+mn-cs"/>
              </a:rPr>
              <a:t>Guidelines - Read all </a:t>
            </a:r>
            <a:r>
              <a:rPr lang="en-US" sz="2200" b="0" i="0" u="sng" dirty="0">
                <a:effectLst/>
                <a:latin typeface="+mn-lt"/>
                <a:ea typeface="+mn-ea"/>
                <a:cs typeface="+mn-cs"/>
                <a:hlinkClick r:id="rId4">
                  <a:extLst>
                    <a:ext uri="{A12FA001-AC4F-418D-AE19-62706E023703}">
                      <ahyp:hlinkClr xmlns:ahyp="http://schemas.microsoft.com/office/drawing/2018/hyperlinkcolor" val="tx"/>
                    </a:ext>
                  </a:extLst>
                </a:hlinkClick>
              </a:rPr>
              <a:t>correspondent guidelines</a:t>
            </a:r>
            <a:r>
              <a:rPr lang="en-US" sz="2200" b="0" i="0" u="none" strike="noStrike" dirty="0">
                <a:effectLst/>
                <a:latin typeface="+mn-lt"/>
                <a:ea typeface="+mn-ea"/>
                <a:cs typeface="+mn-cs"/>
                <a:hlinkClick r:id="rId4">
                  <a:extLst>
                    <a:ext uri="{A12FA001-AC4F-418D-AE19-62706E023703}">
                      <ahyp:hlinkClr xmlns:ahyp="http://schemas.microsoft.com/office/drawing/2018/hyperlinkcolor" val="tx"/>
                    </a:ext>
                  </a:extLst>
                </a:hlinkClick>
              </a:rPr>
              <a:t>.</a:t>
            </a:r>
            <a:endParaRPr lang="en-US" sz="2200" b="0" i="0" u="none" strike="noStrike" dirty="0">
              <a:effectLst/>
              <a:latin typeface="+mn-lt"/>
              <a:ea typeface="+mn-ea"/>
              <a:cs typeface="+mn-cs"/>
            </a:endParaRPr>
          </a:p>
          <a:p>
            <a:pPr>
              <a:spcBef>
                <a:spcPts val="600"/>
              </a:spcBef>
              <a:spcAft>
                <a:spcPts val="600"/>
              </a:spcAft>
            </a:pPr>
            <a:endParaRPr lang="en-US" sz="2200" dirty="0">
              <a:latin typeface="+mn-lt"/>
              <a:ea typeface="+mn-ea"/>
              <a:cs typeface="+mn-cs"/>
            </a:endParaRPr>
          </a:p>
        </p:txBody>
      </p:sp>
    </p:spTree>
    <p:extLst>
      <p:ext uri="{BB962C8B-B14F-4D97-AF65-F5344CB8AC3E}">
        <p14:creationId xmlns:p14="http://schemas.microsoft.com/office/powerpoint/2010/main" val="3816735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C27BDA-2125-A3A8-A9DC-93BBC2C45DC9}"/>
            </a:ext>
          </a:extLst>
        </p:cNvPr>
        <p:cNvGrpSpPr/>
        <p:nvPr/>
      </p:nvGrpSpPr>
      <p:grpSpPr>
        <a:xfrm>
          <a:off x="0" y="0"/>
          <a:ext cx="0" cy="0"/>
          <a:chOff x="0" y="0"/>
          <a:chExt cx="0" cy="0"/>
        </a:xfrm>
      </p:grpSpPr>
      <p:sp useBgFill="1">
        <p:nvSpPr>
          <p:cNvPr id="1044" name="Rectangle 104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20AAB22-1FF7-2F50-24BD-6F3B41DCD140}"/>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t-EE" sz="5400" dirty="0">
                <a:solidFill>
                  <a:schemeClr val="tx1"/>
                </a:solidFill>
                <a:latin typeface="+mj-lt"/>
                <a:ea typeface="+mj-ea"/>
                <a:cs typeface="+mj-cs"/>
              </a:rPr>
              <a:t>Komisjoni tegevused</a:t>
            </a:r>
            <a:endParaRPr lang="en-US" sz="5400" dirty="0">
              <a:solidFill>
                <a:schemeClr val="tx1"/>
              </a:solidFill>
              <a:latin typeface="+mj-lt"/>
              <a:ea typeface="+mj-ea"/>
              <a:cs typeface="+mj-cs"/>
            </a:endParaRPr>
          </a:p>
        </p:txBody>
      </p:sp>
      <p:sp>
        <p:nvSpPr>
          <p:cNvPr id="104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EED87EF-6050-2A34-38AA-F7ED3DB6DB6D}"/>
              </a:ext>
            </a:extLst>
          </p:cNvPr>
          <p:cNvSpPr>
            <a:spLocks noGrp="1"/>
          </p:cNvSpPr>
          <p:nvPr>
            <p:ph sz="half" idx="1"/>
          </p:nvPr>
        </p:nvSpPr>
        <p:spPr>
          <a:xfrm>
            <a:off x="572493" y="2071316"/>
            <a:ext cx="10387950" cy="4119172"/>
          </a:xfrm>
        </p:spPr>
        <p:txBody>
          <a:bodyPr vert="horz" lIns="91440" tIns="45720" rIns="91440" bIns="45720" rtlCol="0" anchor="t">
            <a:normAutofit/>
          </a:bodyPr>
          <a:lstStyle/>
          <a:p>
            <a:pPr>
              <a:spcBef>
                <a:spcPts val="600"/>
              </a:spcBef>
              <a:spcAft>
                <a:spcPts val="600"/>
              </a:spcAft>
            </a:pPr>
            <a:r>
              <a:rPr lang="en-US" sz="1700" dirty="0" err="1">
                <a:latin typeface="+mn-lt"/>
                <a:ea typeface="+mn-ea"/>
                <a:cs typeface="+mn-cs"/>
              </a:rPr>
              <a:t>Komisjon</a:t>
            </a:r>
            <a:r>
              <a:rPr lang="en-US" sz="1700" dirty="0">
                <a:latin typeface="+mn-lt"/>
                <a:ea typeface="+mn-ea"/>
                <a:cs typeface="+mn-cs"/>
              </a:rPr>
              <a:t> </a:t>
            </a:r>
            <a:r>
              <a:rPr lang="en-US" sz="1700" dirty="0" err="1">
                <a:latin typeface="+mn-lt"/>
                <a:ea typeface="+mn-ea"/>
                <a:cs typeface="+mn-cs"/>
              </a:rPr>
              <a:t>jälgib</a:t>
            </a:r>
            <a:r>
              <a:rPr lang="en-US" sz="1700" dirty="0">
                <a:latin typeface="+mn-lt"/>
                <a:ea typeface="+mn-ea"/>
                <a:cs typeface="+mn-cs"/>
              </a:rPr>
              <a:t> jäätmete </a:t>
            </a:r>
            <a:r>
              <a:rPr lang="en-US" sz="1700" dirty="0" err="1">
                <a:latin typeface="+mn-lt"/>
                <a:ea typeface="+mn-ea"/>
                <a:cs typeface="+mn-cs"/>
              </a:rPr>
              <a:t>eksporti</a:t>
            </a:r>
            <a:r>
              <a:rPr lang="en-US" sz="1700" dirty="0">
                <a:latin typeface="+mn-lt"/>
                <a:ea typeface="+mn-ea"/>
                <a:cs typeface="+mn-cs"/>
              </a:rPr>
              <a:t> </a:t>
            </a:r>
            <a:r>
              <a:rPr lang="en-US" sz="1700" dirty="0" err="1">
                <a:latin typeface="+mn-lt"/>
                <a:ea typeface="+mn-ea"/>
                <a:cs typeface="+mn-cs"/>
              </a:rPr>
              <a:t>kõnealustesse</a:t>
            </a:r>
            <a:r>
              <a:rPr lang="en-US" sz="1700" dirty="0">
                <a:latin typeface="+mn-lt"/>
                <a:ea typeface="+mn-ea"/>
                <a:cs typeface="+mn-cs"/>
              </a:rPr>
              <a:t> </a:t>
            </a:r>
            <a:r>
              <a:rPr lang="en-US" sz="1700" dirty="0" err="1">
                <a:latin typeface="+mn-lt"/>
                <a:ea typeface="+mn-ea"/>
                <a:cs typeface="+mn-cs"/>
              </a:rPr>
              <a:t>riikidesse</a:t>
            </a:r>
            <a:r>
              <a:rPr lang="en-US" sz="1700" dirty="0">
                <a:latin typeface="+mn-lt"/>
                <a:ea typeface="+mn-ea"/>
                <a:cs typeface="+mn-cs"/>
              </a:rPr>
              <a:t>, </a:t>
            </a:r>
            <a:r>
              <a:rPr lang="en-US" sz="1700" dirty="0" err="1">
                <a:latin typeface="+mn-lt"/>
                <a:ea typeface="+mn-ea"/>
                <a:cs typeface="+mn-cs"/>
              </a:rPr>
              <a:t>pöörates</a:t>
            </a:r>
            <a:r>
              <a:rPr lang="en-US" sz="1700" dirty="0">
                <a:latin typeface="+mn-lt"/>
                <a:ea typeface="+mn-ea"/>
                <a:cs typeface="+mn-cs"/>
              </a:rPr>
              <a:t> </a:t>
            </a:r>
            <a:r>
              <a:rPr lang="en-US" sz="1700" dirty="0" err="1">
                <a:latin typeface="+mn-lt"/>
                <a:ea typeface="+mn-ea"/>
                <a:cs typeface="+mn-cs"/>
              </a:rPr>
              <a:t>erilist</a:t>
            </a:r>
            <a:r>
              <a:rPr lang="en-US" sz="1700" dirty="0">
                <a:latin typeface="+mn-lt"/>
                <a:ea typeface="+mn-ea"/>
                <a:cs typeface="+mn-cs"/>
              </a:rPr>
              <a:t> </a:t>
            </a:r>
            <a:r>
              <a:rPr lang="en-US" sz="1700" dirty="0" err="1">
                <a:latin typeface="+mn-lt"/>
                <a:ea typeface="+mn-ea"/>
                <a:cs typeface="+mn-cs"/>
              </a:rPr>
              <a:t>tähelepanu</a:t>
            </a:r>
            <a:r>
              <a:rPr lang="en-US" sz="1700" dirty="0">
                <a:latin typeface="+mn-lt"/>
                <a:ea typeface="+mn-ea"/>
                <a:cs typeface="+mn-cs"/>
              </a:rPr>
              <a:t> </a:t>
            </a:r>
            <a:r>
              <a:rPr lang="en-US" sz="1700" dirty="0" err="1">
                <a:latin typeface="+mn-lt"/>
                <a:ea typeface="+mn-ea"/>
                <a:cs typeface="+mn-cs"/>
              </a:rPr>
              <a:t>plastijäätmetele</a:t>
            </a:r>
            <a:r>
              <a:rPr lang="en-US" sz="1700" dirty="0">
                <a:latin typeface="+mn-lt"/>
                <a:ea typeface="+mn-ea"/>
                <a:cs typeface="+mn-cs"/>
              </a:rPr>
              <a:t>. Kui on </a:t>
            </a:r>
            <a:r>
              <a:rPr lang="en-US" sz="1700" dirty="0" err="1">
                <a:latin typeface="+mn-lt"/>
                <a:ea typeface="+mn-ea"/>
                <a:cs typeface="+mn-cs"/>
              </a:rPr>
              <a:t>kahtlusi</a:t>
            </a:r>
            <a:r>
              <a:rPr lang="en-US" sz="1700" dirty="0">
                <a:latin typeface="+mn-lt"/>
                <a:ea typeface="+mn-ea"/>
                <a:cs typeface="+mn-cs"/>
              </a:rPr>
              <a:t>, et </a:t>
            </a:r>
            <a:r>
              <a:rPr lang="en-US" sz="1700" dirty="0" err="1">
                <a:latin typeface="+mn-lt"/>
                <a:ea typeface="+mn-ea"/>
                <a:cs typeface="+mn-cs"/>
              </a:rPr>
              <a:t>eksport</a:t>
            </a:r>
            <a:r>
              <a:rPr lang="en-US" sz="1700" dirty="0">
                <a:latin typeface="+mn-lt"/>
                <a:ea typeface="+mn-ea"/>
                <a:cs typeface="+mn-cs"/>
              </a:rPr>
              <a:t> </a:t>
            </a:r>
            <a:r>
              <a:rPr lang="en-US" sz="1700" dirty="0" err="1">
                <a:latin typeface="+mn-lt"/>
                <a:ea typeface="+mn-ea"/>
                <a:cs typeface="+mn-cs"/>
              </a:rPr>
              <a:t>suureneb</a:t>
            </a:r>
            <a:r>
              <a:rPr lang="en-US" sz="1700" dirty="0">
                <a:latin typeface="+mn-lt"/>
                <a:ea typeface="+mn-ea"/>
                <a:cs typeface="+mn-cs"/>
              </a:rPr>
              <a:t> ja </a:t>
            </a:r>
            <a:r>
              <a:rPr lang="en-US" sz="1700" dirty="0" err="1">
                <a:latin typeface="+mn-lt"/>
                <a:ea typeface="+mn-ea"/>
                <a:cs typeface="+mn-cs"/>
              </a:rPr>
              <a:t>võib</a:t>
            </a:r>
            <a:r>
              <a:rPr lang="en-US" sz="1700" dirty="0">
                <a:latin typeface="+mn-lt"/>
                <a:ea typeface="+mn-ea"/>
                <a:cs typeface="+mn-cs"/>
              </a:rPr>
              <a:t> </a:t>
            </a:r>
            <a:r>
              <a:rPr lang="en-US" sz="1700" dirty="0" err="1">
                <a:latin typeface="+mn-lt"/>
                <a:ea typeface="+mn-ea"/>
                <a:cs typeface="+mn-cs"/>
              </a:rPr>
              <a:t>põhjustada</a:t>
            </a:r>
            <a:r>
              <a:rPr lang="en-US" sz="1700" dirty="0">
                <a:latin typeface="+mn-lt"/>
                <a:ea typeface="+mn-ea"/>
                <a:cs typeface="+mn-cs"/>
              </a:rPr>
              <a:t> </a:t>
            </a:r>
            <a:r>
              <a:rPr lang="en-US" sz="1700" dirty="0" err="1">
                <a:latin typeface="+mn-lt"/>
                <a:ea typeface="+mn-ea"/>
                <a:cs typeface="+mn-cs"/>
              </a:rPr>
              <a:t>keskkonnakahju</a:t>
            </a:r>
            <a:r>
              <a:rPr lang="en-US" sz="1700" dirty="0">
                <a:latin typeface="+mn-lt"/>
                <a:ea typeface="+mn-ea"/>
                <a:cs typeface="+mn-cs"/>
              </a:rPr>
              <a:t> </a:t>
            </a:r>
            <a:r>
              <a:rPr lang="en-US" sz="1700" dirty="0" err="1">
                <a:latin typeface="+mn-lt"/>
                <a:ea typeface="+mn-ea"/>
                <a:cs typeface="+mn-cs"/>
              </a:rPr>
              <a:t>konkreetses</a:t>
            </a:r>
            <a:r>
              <a:rPr lang="en-US" sz="1700" dirty="0">
                <a:latin typeface="+mn-lt"/>
                <a:ea typeface="+mn-ea"/>
                <a:cs typeface="+mn-cs"/>
              </a:rPr>
              <a:t> </a:t>
            </a:r>
            <a:r>
              <a:rPr lang="en-US" sz="1700" dirty="0" err="1">
                <a:latin typeface="+mn-lt"/>
                <a:ea typeface="+mn-ea"/>
                <a:cs typeface="+mn-cs"/>
              </a:rPr>
              <a:t>sihtriigis</a:t>
            </a:r>
            <a:r>
              <a:rPr lang="en-US" sz="1700" dirty="0">
                <a:latin typeface="+mn-lt"/>
                <a:ea typeface="+mn-ea"/>
                <a:cs typeface="+mn-cs"/>
              </a:rPr>
              <a:t>, </a:t>
            </a:r>
            <a:r>
              <a:rPr lang="en-US" sz="1700" dirty="0" err="1">
                <a:latin typeface="+mn-lt"/>
                <a:ea typeface="+mn-ea"/>
                <a:cs typeface="+mn-cs"/>
              </a:rPr>
              <a:t>alustab</a:t>
            </a:r>
            <a:r>
              <a:rPr lang="en-US" sz="1700" dirty="0">
                <a:latin typeface="+mn-lt"/>
                <a:ea typeface="+mn-ea"/>
                <a:cs typeface="+mn-cs"/>
              </a:rPr>
              <a:t> </a:t>
            </a:r>
            <a:r>
              <a:rPr lang="en-US" sz="1700" dirty="0" err="1">
                <a:latin typeface="+mn-lt"/>
                <a:ea typeface="+mn-ea"/>
                <a:cs typeface="+mn-cs"/>
              </a:rPr>
              <a:t>komisjon</a:t>
            </a:r>
            <a:r>
              <a:rPr lang="en-US" sz="1700" dirty="0">
                <a:latin typeface="+mn-lt"/>
                <a:ea typeface="+mn-ea"/>
                <a:cs typeface="+mn-cs"/>
              </a:rPr>
              <a:t> </a:t>
            </a:r>
            <a:r>
              <a:rPr lang="en-US" sz="1700" dirty="0" err="1">
                <a:latin typeface="+mn-lt"/>
                <a:ea typeface="+mn-ea"/>
                <a:cs typeface="+mn-cs"/>
              </a:rPr>
              <a:t>dialoogi</a:t>
            </a:r>
            <a:r>
              <a:rPr lang="en-US" sz="1700" dirty="0">
                <a:latin typeface="+mn-lt"/>
                <a:ea typeface="+mn-ea"/>
                <a:cs typeface="+mn-cs"/>
              </a:rPr>
              <a:t> </a:t>
            </a:r>
            <a:r>
              <a:rPr lang="en-US" sz="1700" dirty="0" err="1">
                <a:latin typeface="+mn-lt"/>
                <a:ea typeface="+mn-ea"/>
                <a:cs typeface="+mn-cs"/>
              </a:rPr>
              <a:t>selle</a:t>
            </a:r>
            <a:r>
              <a:rPr lang="en-US" sz="1700" dirty="0">
                <a:latin typeface="+mn-lt"/>
                <a:ea typeface="+mn-ea"/>
                <a:cs typeface="+mn-cs"/>
              </a:rPr>
              <a:t> </a:t>
            </a:r>
            <a:r>
              <a:rPr lang="en-US" sz="1700" dirty="0" err="1">
                <a:latin typeface="+mn-lt"/>
                <a:ea typeface="+mn-ea"/>
                <a:cs typeface="+mn-cs"/>
              </a:rPr>
              <a:t>riigiga</a:t>
            </a:r>
            <a:r>
              <a:rPr lang="en-US" sz="1700" dirty="0">
                <a:latin typeface="+mn-lt"/>
                <a:ea typeface="+mn-ea"/>
                <a:cs typeface="+mn-cs"/>
              </a:rPr>
              <a:t>. </a:t>
            </a:r>
            <a:r>
              <a:rPr lang="en-US" sz="1700" dirty="0" err="1">
                <a:latin typeface="+mn-lt"/>
                <a:ea typeface="+mn-ea"/>
                <a:cs typeface="+mn-cs"/>
              </a:rPr>
              <a:t>Lõpuks</a:t>
            </a:r>
            <a:r>
              <a:rPr lang="en-US" sz="1700" dirty="0">
                <a:latin typeface="+mn-lt"/>
                <a:ea typeface="+mn-ea"/>
                <a:cs typeface="+mn-cs"/>
              </a:rPr>
              <a:t> </a:t>
            </a:r>
            <a:r>
              <a:rPr lang="en-US" sz="1700" dirty="0" err="1">
                <a:latin typeface="+mn-lt"/>
                <a:ea typeface="+mn-ea"/>
                <a:cs typeface="+mn-cs"/>
              </a:rPr>
              <a:t>peatatakse</a:t>
            </a:r>
            <a:r>
              <a:rPr lang="en-US" sz="1700" dirty="0">
                <a:latin typeface="+mn-lt"/>
                <a:ea typeface="+mn-ea"/>
                <a:cs typeface="+mn-cs"/>
              </a:rPr>
              <a:t> </a:t>
            </a:r>
            <a:r>
              <a:rPr lang="en-US" sz="1700" dirty="0" err="1">
                <a:latin typeface="+mn-lt"/>
                <a:ea typeface="+mn-ea"/>
                <a:cs typeface="+mn-cs"/>
              </a:rPr>
              <a:t>selline</a:t>
            </a:r>
            <a:r>
              <a:rPr lang="en-US" sz="1700" dirty="0">
                <a:latin typeface="+mn-lt"/>
                <a:ea typeface="+mn-ea"/>
                <a:cs typeface="+mn-cs"/>
              </a:rPr>
              <a:t> </a:t>
            </a:r>
            <a:r>
              <a:rPr lang="en-US" sz="1700" dirty="0" err="1">
                <a:latin typeface="+mn-lt"/>
                <a:ea typeface="+mn-ea"/>
                <a:cs typeface="+mn-cs"/>
              </a:rPr>
              <a:t>eksport</a:t>
            </a:r>
            <a:r>
              <a:rPr lang="en-US" sz="1700" dirty="0">
                <a:latin typeface="+mn-lt"/>
                <a:ea typeface="+mn-ea"/>
                <a:cs typeface="+mn-cs"/>
              </a:rPr>
              <a:t>, </a:t>
            </a:r>
            <a:r>
              <a:rPr lang="en-US" sz="1700" dirty="0" err="1">
                <a:latin typeface="+mn-lt"/>
                <a:ea typeface="+mn-ea"/>
                <a:cs typeface="+mn-cs"/>
              </a:rPr>
              <a:t>kui</a:t>
            </a:r>
            <a:r>
              <a:rPr lang="en-US" sz="1700" dirty="0">
                <a:latin typeface="+mn-lt"/>
                <a:ea typeface="+mn-ea"/>
                <a:cs typeface="+mn-cs"/>
              </a:rPr>
              <a:t> </a:t>
            </a:r>
            <a:r>
              <a:rPr lang="en-US" sz="1700" dirty="0" err="1">
                <a:latin typeface="+mn-lt"/>
                <a:ea typeface="+mn-ea"/>
                <a:cs typeface="+mn-cs"/>
              </a:rPr>
              <a:t>jäätmeid</a:t>
            </a:r>
            <a:r>
              <a:rPr lang="en-US" sz="1700" dirty="0">
                <a:latin typeface="+mn-lt"/>
                <a:ea typeface="+mn-ea"/>
                <a:cs typeface="+mn-cs"/>
              </a:rPr>
              <a:t> </a:t>
            </a:r>
            <a:r>
              <a:rPr lang="en-US" sz="1700" dirty="0" err="1">
                <a:latin typeface="+mn-lt"/>
                <a:ea typeface="+mn-ea"/>
                <a:cs typeface="+mn-cs"/>
              </a:rPr>
              <a:t>ei</a:t>
            </a:r>
            <a:r>
              <a:rPr lang="en-US" sz="1700" dirty="0">
                <a:latin typeface="+mn-lt"/>
                <a:ea typeface="+mn-ea"/>
                <a:cs typeface="+mn-cs"/>
              </a:rPr>
              <a:t> </a:t>
            </a:r>
            <a:r>
              <a:rPr lang="en-US" sz="1700" dirty="0" err="1">
                <a:latin typeface="+mn-lt"/>
                <a:ea typeface="+mn-ea"/>
                <a:cs typeface="+mn-cs"/>
              </a:rPr>
              <a:t>käitleta</a:t>
            </a:r>
            <a:r>
              <a:rPr lang="en-US" sz="1700" dirty="0">
                <a:latin typeface="+mn-lt"/>
                <a:ea typeface="+mn-ea"/>
                <a:cs typeface="+mn-cs"/>
              </a:rPr>
              <a:t> </a:t>
            </a:r>
            <a:r>
              <a:rPr lang="en-US" sz="1700" dirty="0" err="1">
                <a:latin typeface="+mn-lt"/>
                <a:ea typeface="+mn-ea"/>
                <a:cs typeface="+mn-cs"/>
              </a:rPr>
              <a:t>keskkonnasäästlikult</a:t>
            </a:r>
            <a:r>
              <a:rPr lang="en-US" sz="1700" dirty="0">
                <a:latin typeface="+mn-lt"/>
                <a:ea typeface="+mn-ea"/>
                <a:cs typeface="+mn-cs"/>
              </a:rPr>
              <a:t>.</a:t>
            </a:r>
            <a:endParaRPr lang="et-EE" sz="1700" dirty="0">
              <a:latin typeface="+mn-lt"/>
              <a:ea typeface="+mn-ea"/>
              <a:cs typeface="+mn-cs"/>
            </a:endParaRPr>
          </a:p>
          <a:p>
            <a:pPr marL="0" indent="0">
              <a:spcBef>
                <a:spcPts val="600"/>
              </a:spcBef>
              <a:spcAft>
                <a:spcPts val="600"/>
              </a:spcAft>
              <a:buNone/>
            </a:pPr>
            <a:endParaRPr lang="en-US" sz="1700" dirty="0">
              <a:latin typeface="+mn-lt"/>
              <a:ea typeface="+mn-ea"/>
              <a:cs typeface="+mn-cs"/>
            </a:endParaRPr>
          </a:p>
          <a:p>
            <a:pPr>
              <a:spcBef>
                <a:spcPts val="600"/>
              </a:spcBef>
              <a:spcAft>
                <a:spcPts val="600"/>
              </a:spcAft>
            </a:pPr>
            <a:r>
              <a:rPr lang="en-US" sz="1700" dirty="0" err="1">
                <a:latin typeface="+mn-lt"/>
                <a:ea typeface="+mn-ea"/>
                <a:cs typeface="+mn-cs"/>
              </a:rPr>
              <a:t>Komisjoni</a:t>
            </a:r>
            <a:r>
              <a:rPr lang="en-US" sz="1700" dirty="0">
                <a:latin typeface="+mn-lt"/>
                <a:ea typeface="+mn-ea"/>
                <a:cs typeface="+mn-cs"/>
              </a:rPr>
              <a:t> </a:t>
            </a:r>
            <a:r>
              <a:rPr lang="en-US" sz="1700" dirty="0" err="1">
                <a:latin typeface="+mn-lt"/>
                <a:ea typeface="+mn-ea"/>
                <a:cs typeface="+mn-cs"/>
              </a:rPr>
              <a:t>ülesanne</a:t>
            </a:r>
            <a:r>
              <a:rPr lang="en-US" sz="1700" dirty="0">
                <a:latin typeface="+mn-lt"/>
                <a:ea typeface="+mn-ea"/>
                <a:cs typeface="+mn-cs"/>
              </a:rPr>
              <a:t> on ka </a:t>
            </a:r>
            <a:r>
              <a:rPr lang="en-US" sz="1700" dirty="0" err="1">
                <a:latin typeface="+mn-lt"/>
                <a:ea typeface="+mn-ea"/>
                <a:cs typeface="+mn-cs"/>
              </a:rPr>
              <a:t>koostada</a:t>
            </a:r>
            <a:r>
              <a:rPr lang="en-US" sz="1700" dirty="0">
                <a:latin typeface="+mn-lt"/>
                <a:ea typeface="+mn-ea"/>
                <a:cs typeface="+mn-cs"/>
              </a:rPr>
              <a:t> </a:t>
            </a:r>
            <a:r>
              <a:rPr lang="en-US" sz="1700" dirty="0" err="1">
                <a:latin typeface="+mn-lt"/>
                <a:ea typeface="+mn-ea"/>
                <a:cs typeface="+mn-cs"/>
              </a:rPr>
              <a:t>konkreetne</a:t>
            </a:r>
            <a:r>
              <a:rPr lang="en-US" sz="1700" dirty="0">
                <a:latin typeface="+mn-lt"/>
                <a:ea typeface="+mn-ea"/>
                <a:cs typeface="+mn-cs"/>
              </a:rPr>
              <a:t> </a:t>
            </a:r>
            <a:r>
              <a:rPr lang="en-US" sz="1700" dirty="0" err="1">
                <a:latin typeface="+mn-lt"/>
                <a:ea typeface="+mn-ea"/>
                <a:cs typeface="+mn-cs"/>
              </a:rPr>
              <a:t>aruanne</a:t>
            </a:r>
            <a:r>
              <a:rPr lang="en-US" sz="1700" dirty="0">
                <a:latin typeface="+mn-lt"/>
                <a:ea typeface="+mn-ea"/>
                <a:cs typeface="+mn-cs"/>
              </a:rPr>
              <a:t>, </a:t>
            </a:r>
            <a:r>
              <a:rPr lang="en-US" sz="1700" dirty="0" err="1">
                <a:latin typeface="+mn-lt"/>
                <a:ea typeface="+mn-ea"/>
                <a:cs typeface="+mn-cs"/>
              </a:rPr>
              <a:t>milles</a:t>
            </a:r>
            <a:r>
              <a:rPr lang="en-US" sz="1700" dirty="0">
                <a:latin typeface="+mn-lt"/>
                <a:ea typeface="+mn-ea"/>
                <a:cs typeface="+mn-cs"/>
              </a:rPr>
              <a:t> </a:t>
            </a:r>
            <a:r>
              <a:rPr lang="en-US" sz="1700" dirty="0" err="1">
                <a:latin typeface="+mn-lt"/>
                <a:ea typeface="+mn-ea"/>
                <a:cs typeface="+mn-cs"/>
              </a:rPr>
              <a:t>hinnatakse</a:t>
            </a:r>
            <a:r>
              <a:rPr lang="en-US" sz="1700" dirty="0">
                <a:latin typeface="+mn-lt"/>
                <a:ea typeface="+mn-ea"/>
                <a:cs typeface="+mn-cs"/>
              </a:rPr>
              <a:t>, kas </a:t>
            </a:r>
            <a:r>
              <a:rPr lang="en-US" sz="1700" dirty="0" err="1">
                <a:latin typeface="+mn-lt"/>
                <a:ea typeface="+mn-ea"/>
                <a:cs typeface="+mn-cs"/>
              </a:rPr>
              <a:t>riigid</a:t>
            </a:r>
            <a:r>
              <a:rPr lang="en-US" sz="1700" dirty="0">
                <a:latin typeface="+mn-lt"/>
                <a:ea typeface="+mn-ea"/>
                <a:cs typeface="+mn-cs"/>
              </a:rPr>
              <a:t>, </a:t>
            </a:r>
            <a:r>
              <a:rPr lang="en-US" sz="1700" dirty="0" err="1">
                <a:latin typeface="+mn-lt"/>
                <a:ea typeface="+mn-ea"/>
                <a:cs typeface="+mn-cs"/>
              </a:rPr>
              <a:t>kes</a:t>
            </a:r>
            <a:r>
              <a:rPr lang="en-US" sz="1700" dirty="0">
                <a:latin typeface="+mn-lt"/>
                <a:ea typeface="+mn-ea"/>
                <a:cs typeface="+mn-cs"/>
              </a:rPr>
              <a:t> </a:t>
            </a:r>
            <a:r>
              <a:rPr lang="en-US" sz="1700" dirty="0" err="1">
                <a:latin typeface="+mn-lt"/>
                <a:ea typeface="+mn-ea"/>
                <a:cs typeface="+mn-cs"/>
              </a:rPr>
              <a:t>impordivad</a:t>
            </a:r>
            <a:r>
              <a:rPr lang="en-US" sz="1700" dirty="0">
                <a:latin typeface="+mn-lt"/>
                <a:ea typeface="+mn-ea"/>
                <a:cs typeface="+mn-cs"/>
              </a:rPr>
              <a:t> </a:t>
            </a:r>
            <a:r>
              <a:rPr lang="en-US" sz="1700" dirty="0" err="1">
                <a:latin typeface="+mn-lt"/>
                <a:ea typeface="+mn-ea"/>
                <a:cs typeface="+mn-cs"/>
              </a:rPr>
              <a:t>märkimisväärses</a:t>
            </a:r>
            <a:r>
              <a:rPr lang="en-US" sz="1700" dirty="0">
                <a:latin typeface="+mn-lt"/>
                <a:ea typeface="+mn-ea"/>
                <a:cs typeface="+mn-cs"/>
              </a:rPr>
              <a:t> </a:t>
            </a:r>
            <a:r>
              <a:rPr lang="en-US" sz="1700" dirty="0" err="1">
                <a:latin typeface="+mn-lt"/>
                <a:ea typeface="+mn-ea"/>
                <a:cs typeface="+mn-cs"/>
              </a:rPr>
              <a:t>koguses</a:t>
            </a:r>
            <a:r>
              <a:rPr lang="en-US" sz="1700" dirty="0">
                <a:latin typeface="+mn-lt"/>
                <a:ea typeface="+mn-ea"/>
                <a:cs typeface="+mn-cs"/>
              </a:rPr>
              <a:t> </a:t>
            </a:r>
            <a:r>
              <a:rPr lang="en-US" sz="1700" dirty="0" err="1">
                <a:latin typeface="+mn-lt"/>
                <a:ea typeface="+mn-ea"/>
                <a:cs typeface="+mn-cs"/>
              </a:rPr>
              <a:t>plastijäätmeid</a:t>
            </a:r>
            <a:r>
              <a:rPr lang="en-US" sz="1700" dirty="0">
                <a:latin typeface="+mn-lt"/>
                <a:ea typeface="+mn-ea"/>
                <a:cs typeface="+mn-cs"/>
              </a:rPr>
              <a:t>, </a:t>
            </a:r>
            <a:r>
              <a:rPr lang="en-US" sz="1700" dirty="0" err="1">
                <a:latin typeface="+mn-lt"/>
                <a:ea typeface="+mn-ea"/>
                <a:cs typeface="+mn-cs"/>
              </a:rPr>
              <a:t>käitlevad</a:t>
            </a:r>
            <a:r>
              <a:rPr lang="en-US" sz="1700" dirty="0">
                <a:latin typeface="+mn-lt"/>
                <a:ea typeface="+mn-ea"/>
                <a:cs typeface="+mn-cs"/>
              </a:rPr>
              <a:t> </a:t>
            </a:r>
            <a:r>
              <a:rPr lang="en-US" sz="1700" dirty="0" err="1">
                <a:latin typeface="+mn-lt"/>
                <a:ea typeface="+mn-ea"/>
                <a:cs typeface="+mn-cs"/>
              </a:rPr>
              <a:t>neid</a:t>
            </a:r>
            <a:r>
              <a:rPr lang="en-US" sz="1700" dirty="0">
                <a:latin typeface="+mn-lt"/>
                <a:ea typeface="+mn-ea"/>
                <a:cs typeface="+mn-cs"/>
              </a:rPr>
              <a:t> </a:t>
            </a:r>
            <a:r>
              <a:rPr lang="en-US" sz="1700" dirty="0" err="1">
                <a:latin typeface="+mn-lt"/>
                <a:ea typeface="+mn-ea"/>
                <a:cs typeface="+mn-cs"/>
              </a:rPr>
              <a:t>jäätmeid</a:t>
            </a:r>
            <a:r>
              <a:rPr lang="en-US" sz="1700" dirty="0">
                <a:latin typeface="+mn-lt"/>
                <a:ea typeface="+mn-ea"/>
                <a:cs typeface="+mn-cs"/>
              </a:rPr>
              <a:t> </a:t>
            </a:r>
            <a:r>
              <a:rPr lang="en-US" sz="1700" dirty="0" err="1">
                <a:latin typeface="+mn-lt"/>
                <a:ea typeface="+mn-ea"/>
                <a:cs typeface="+mn-cs"/>
              </a:rPr>
              <a:t>keskkonnasäästlikult</a:t>
            </a:r>
            <a:r>
              <a:rPr lang="en-US" sz="1700" dirty="0">
                <a:latin typeface="+mn-lt"/>
                <a:ea typeface="+mn-ea"/>
                <a:cs typeface="+mn-cs"/>
              </a:rPr>
              <a:t>, kas </a:t>
            </a:r>
            <a:r>
              <a:rPr lang="en-US" sz="1700" dirty="0" err="1">
                <a:latin typeface="+mn-lt"/>
                <a:ea typeface="+mn-ea"/>
                <a:cs typeface="+mn-cs"/>
              </a:rPr>
              <a:t>selline</a:t>
            </a:r>
            <a:r>
              <a:rPr lang="en-US" sz="1700" dirty="0">
                <a:latin typeface="+mn-lt"/>
                <a:ea typeface="+mn-ea"/>
                <a:cs typeface="+mn-cs"/>
              </a:rPr>
              <a:t> </a:t>
            </a:r>
            <a:r>
              <a:rPr lang="en-US" sz="1700" dirty="0" err="1">
                <a:latin typeface="+mn-lt"/>
                <a:ea typeface="+mn-ea"/>
                <a:cs typeface="+mn-cs"/>
              </a:rPr>
              <a:t>eksport</a:t>
            </a:r>
            <a:r>
              <a:rPr lang="en-US" sz="1700" dirty="0">
                <a:latin typeface="+mn-lt"/>
                <a:ea typeface="+mn-ea"/>
                <a:cs typeface="+mn-cs"/>
              </a:rPr>
              <a:t> </a:t>
            </a:r>
            <a:r>
              <a:rPr lang="en-US" sz="1700" dirty="0" err="1">
                <a:latin typeface="+mn-lt"/>
                <a:ea typeface="+mn-ea"/>
                <a:cs typeface="+mn-cs"/>
              </a:rPr>
              <a:t>ei</a:t>
            </a:r>
            <a:r>
              <a:rPr lang="en-US" sz="1700" dirty="0">
                <a:latin typeface="+mn-lt"/>
                <a:ea typeface="+mn-ea"/>
                <a:cs typeface="+mn-cs"/>
              </a:rPr>
              <a:t> </a:t>
            </a:r>
            <a:r>
              <a:rPr lang="en-US" sz="1700" dirty="0" err="1">
                <a:latin typeface="+mn-lt"/>
                <a:ea typeface="+mn-ea"/>
                <a:cs typeface="+mn-cs"/>
              </a:rPr>
              <a:t>põhjusta</a:t>
            </a:r>
            <a:r>
              <a:rPr lang="en-US" sz="1700" dirty="0">
                <a:latin typeface="+mn-lt"/>
                <a:ea typeface="+mn-ea"/>
                <a:cs typeface="+mn-cs"/>
              </a:rPr>
              <a:t> </a:t>
            </a:r>
            <a:r>
              <a:rPr lang="en-US" sz="1700" dirty="0" err="1">
                <a:latin typeface="+mn-lt"/>
                <a:ea typeface="+mn-ea"/>
                <a:cs typeface="+mn-cs"/>
              </a:rPr>
              <a:t>sellistes</a:t>
            </a:r>
            <a:r>
              <a:rPr lang="en-US" sz="1700" dirty="0">
                <a:latin typeface="+mn-lt"/>
                <a:ea typeface="+mn-ea"/>
                <a:cs typeface="+mn-cs"/>
              </a:rPr>
              <a:t> </a:t>
            </a:r>
            <a:r>
              <a:rPr lang="en-US" sz="1700" dirty="0" err="1">
                <a:latin typeface="+mn-lt"/>
                <a:ea typeface="+mn-ea"/>
                <a:cs typeface="+mn-cs"/>
              </a:rPr>
              <a:t>riikides</a:t>
            </a:r>
            <a:r>
              <a:rPr lang="en-US" sz="1700" dirty="0">
                <a:latin typeface="+mn-lt"/>
                <a:ea typeface="+mn-ea"/>
                <a:cs typeface="+mn-cs"/>
              </a:rPr>
              <a:t> </a:t>
            </a:r>
            <a:r>
              <a:rPr lang="en-US" sz="1700" dirty="0" err="1">
                <a:latin typeface="+mn-lt"/>
                <a:ea typeface="+mn-ea"/>
                <a:cs typeface="+mn-cs"/>
              </a:rPr>
              <a:t>olulist</a:t>
            </a:r>
            <a:r>
              <a:rPr lang="en-US" sz="1700" dirty="0">
                <a:latin typeface="+mn-lt"/>
                <a:ea typeface="+mn-ea"/>
                <a:cs typeface="+mn-cs"/>
              </a:rPr>
              <a:t> </a:t>
            </a:r>
            <a:r>
              <a:rPr lang="en-US" sz="1700" dirty="0" err="1">
                <a:latin typeface="+mn-lt"/>
                <a:ea typeface="+mn-ea"/>
                <a:cs typeface="+mn-cs"/>
              </a:rPr>
              <a:t>kahju</a:t>
            </a:r>
            <a:r>
              <a:rPr lang="en-US" sz="1700" dirty="0">
                <a:latin typeface="+mn-lt"/>
                <a:ea typeface="+mn-ea"/>
                <a:cs typeface="+mn-cs"/>
              </a:rPr>
              <a:t> </a:t>
            </a:r>
            <a:r>
              <a:rPr lang="en-US" sz="1700" dirty="0" err="1">
                <a:latin typeface="+mn-lt"/>
                <a:ea typeface="+mn-ea"/>
                <a:cs typeface="+mn-cs"/>
              </a:rPr>
              <a:t>keskkonnale</a:t>
            </a:r>
            <a:r>
              <a:rPr lang="en-US" sz="1700" dirty="0">
                <a:latin typeface="+mn-lt"/>
                <a:ea typeface="+mn-ea"/>
                <a:cs typeface="+mn-cs"/>
              </a:rPr>
              <a:t> </a:t>
            </a:r>
            <a:r>
              <a:rPr lang="en-US" sz="1700" dirty="0" err="1">
                <a:latin typeface="+mn-lt"/>
                <a:ea typeface="+mn-ea"/>
                <a:cs typeface="+mn-cs"/>
              </a:rPr>
              <a:t>või</a:t>
            </a:r>
            <a:r>
              <a:rPr lang="en-US" sz="1700" dirty="0">
                <a:latin typeface="+mn-lt"/>
                <a:ea typeface="+mn-ea"/>
                <a:cs typeface="+mn-cs"/>
              </a:rPr>
              <a:t> </a:t>
            </a:r>
            <a:r>
              <a:rPr lang="en-US" sz="1700" dirty="0" err="1">
                <a:latin typeface="+mn-lt"/>
                <a:ea typeface="+mn-ea"/>
                <a:cs typeface="+mn-cs"/>
              </a:rPr>
              <a:t>inimeste</a:t>
            </a:r>
            <a:r>
              <a:rPr lang="en-US" sz="1700" dirty="0">
                <a:latin typeface="+mn-lt"/>
                <a:ea typeface="+mn-ea"/>
                <a:cs typeface="+mn-cs"/>
              </a:rPr>
              <a:t> </a:t>
            </a:r>
            <a:r>
              <a:rPr lang="en-US" sz="1700" dirty="0" err="1">
                <a:latin typeface="+mn-lt"/>
                <a:ea typeface="+mn-ea"/>
                <a:cs typeface="+mn-cs"/>
              </a:rPr>
              <a:t>tervisele</a:t>
            </a:r>
            <a:r>
              <a:rPr lang="en-US" sz="1700" dirty="0">
                <a:latin typeface="+mn-lt"/>
                <a:ea typeface="+mn-ea"/>
                <a:cs typeface="+mn-cs"/>
              </a:rPr>
              <a:t> ja kas </a:t>
            </a:r>
            <a:r>
              <a:rPr lang="en-US" sz="1700" dirty="0" err="1">
                <a:latin typeface="+mn-lt"/>
                <a:ea typeface="+mn-ea"/>
                <a:cs typeface="+mn-cs"/>
              </a:rPr>
              <a:t>ELi</a:t>
            </a:r>
            <a:r>
              <a:rPr lang="en-US" sz="1700" dirty="0">
                <a:latin typeface="+mn-lt"/>
                <a:ea typeface="+mn-ea"/>
                <a:cs typeface="+mn-cs"/>
              </a:rPr>
              <a:t> </a:t>
            </a:r>
            <a:r>
              <a:rPr lang="en-US" sz="1700" dirty="0" err="1">
                <a:latin typeface="+mn-lt"/>
                <a:ea typeface="+mn-ea"/>
                <a:cs typeface="+mn-cs"/>
              </a:rPr>
              <a:t>plastijäätmeid</a:t>
            </a:r>
            <a:r>
              <a:rPr lang="en-US" sz="1700" dirty="0">
                <a:latin typeface="+mn-lt"/>
                <a:ea typeface="+mn-ea"/>
                <a:cs typeface="+mn-cs"/>
              </a:rPr>
              <a:t>, </a:t>
            </a:r>
            <a:r>
              <a:rPr lang="en-US" sz="1700" dirty="0" err="1">
                <a:latin typeface="+mn-lt"/>
                <a:ea typeface="+mn-ea"/>
                <a:cs typeface="+mn-cs"/>
              </a:rPr>
              <a:t>mida</a:t>
            </a:r>
            <a:r>
              <a:rPr lang="en-US" sz="1700" dirty="0">
                <a:latin typeface="+mn-lt"/>
                <a:ea typeface="+mn-ea"/>
                <a:cs typeface="+mn-cs"/>
              </a:rPr>
              <a:t> </a:t>
            </a:r>
            <a:r>
              <a:rPr lang="en-US" sz="1700" dirty="0" err="1">
                <a:latin typeface="+mn-lt"/>
                <a:ea typeface="+mn-ea"/>
                <a:cs typeface="+mn-cs"/>
              </a:rPr>
              <a:t>imporditakse</a:t>
            </a:r>
            <a:r>
              <a:rPr lang="en-US" sz="1700" dirty="0">
                <a:latin typeface="+mn-lt"/>
                <a:ea typeface="+mn-ea"/>
                <a:cs typeface="+mn-cs"/>
              </a:rPr>
              <a:t> OECD </a:t>
            </a:r>
            <a:r>
              <a:rPr lang="en-US" sz="1700" dirty="0" err="1">
                <a:latin typeface="+mn-lt"/>
                <a:ea typeface="+mn-ea"/>
                <a:cs typeface="+mn-cs"/>
              </a:rPr>
              <a:t>riiki</a:t>
            </a:r>
            <a:r>
              <a:rPr lang="en-US" sz="1700" dirty="0">
                <a:latin typeface="+mn-lt"/>
                <a:ea typeface="+mn-ea"/>
                <a:cs typeface="+mn-cs"/>
              </a:rPr>
              <a:t>, </a:t>
            </a:r>
            <a:r>
              <a:rPr lang="en-US" sz="1700" dirty="0" err="1">
                <a:latin typeface="+mn-lt"/>
                <a:ea typeface="+mn-ea"/>
                <a:cs typeface="+mn-cs"/>
              </a:rPr>
              <a:t>ei</a:t>
            </a:r>
            <a:r>
              <a:rPr lang="en-US" sz="1700" dirty="0">
                <a:latin typeface="+mn-lt"/>
                <a:ea typeface="+mn-ea"/>
                <a:cs typeface="+mn-cs"/>
              </a:rPr>
              <a:t> </a:t>
            </a:r>
            <a:r>
              <a:rPr lang="en-US" sz="1700" dirty="0" err="1">
                <a:latin typeface="+mn-lt"/>
                <a:ea typeface="+mn-ea"/>
                <a:cs typeface="+mn-cs"/>
              </a:rPr>
              <a:t>veeta</a:t>
            </a:r>
            <a:r>
              <a:rPr lang="en-US" sz="1700" dirty="0">
                <a:latin typeface="+mn-lt"/>
                <a:ea typeface="+mn-ea"/>
                <a:cs typeface="+mn-cs"/>
              </a:rPr>
              <a:t> </a:t>
            </a:r>
            <a:r>
              <a:rPr lang="en-US" sz="1700" dirty="0" err="1">
                <a:latin typeface="+mn-lt"/>
                <a:ea typeface="+mn-ea"/>
                <a:cs typeface="+mn-cs"/>
              </a:rPr>
              <a:t>edasi</a:t>
            </a:r>
            <a:r>
              <a:rPr lang="en-US" sz="1700" dirty="0">
                <a:latin typeface="+mn-lt"/>
                <a:ea typeface="+mn-ea"/>
                <a:cs typeface="+mn-cs"/>
              </a:rPr>
              <a:t> </a:t>
            </a:r>
            <a:r>
              <a:rPr lang="en-US" sz="1700" dirty="0" err="1">
                <a:latin typeface="+mn-lt"/>
                <a:ea typeface="+mn-ea"/>
                <a:cs typeface="+mn-cs"/>
              </a:rPr>
              <a:t>kolmandatesse</a:t>
            </a:r>
            <a:r>
              <a:rPr lang="en-US" sz="1700" dirty="0">
                <a:latin typeface="+mn-lt"/>
                <a:ea typeface="+mn-ea"/>
                <a:cs typeface="+mn-cs"/>
              </a:rPr>
              <a:t> </a:t>
            </a:r>
            <a:r>
              <a:rPr lang="en-US" sz="1700" dirty="0" err="1">
                <a:latin typeface="+mn-lt"/>
                <a:ea typeface="+mn-ea"/>
                <a:cs typeface="+mn-cs"/>
              </a:rPr>
              <a:t>riikidesse</a:t>
            </a:r>
            <a:r>
              <a:rPr lang="en-US" sz="1700" dirty="0">
                <a:latin typeface="+mn-lt"/>
                <a:ea typeface="+mn-ea"/>
                <a:cs typeface="+mn-cs"/>
              </a:rPr>
              <a:t>. </a:t>
            </a:r>
            <a:r>
              <a:rPr lang="en-US" sz="1700" dirty="0" err="1">
                <a:latin typeface="+mn-lt"/>
                <a:ea typeface="+mn-ea"/>
                <a:cs typeface="+mn-cs"/>
              </a:rPr>
              <a:t>Aruanne</a:t>
            </a:r>
            <a:r>
              <a:rPr lang="en-US" sz="1700" dirty="0">
                <a:latin typeface="+mn-lt"/>
                <a:ea typeface="+mn-ea"/>
                <a:cs typeface="+mn-cs"/>
              </a:rPr>
              <a:t> peaks </a:t>
            </a:r>
            <a:r>
              <a:rPr lang="en-US" sz="1700" dirty="0" err="1">
                <a:latin typeface="+mn-lt"/>
                <a:ea typeface="+mn-ea"/>
                <a:cs typeface="+mn-cs"/>
              </a:rPr>
              <a:t>olema</a:t>
            </a:r>
            <a:r>
              <a:rPr lang="en-US" sz="1700" dirty="0">
                <a:latin typeface="+mn-lt"/>
                <a:ea typeface="+mn-ea"/>
                <a:cs typeface="+mn-cs"/>
              </a:rPr>
              <a:t> </a:t>
            </a:r>
            <a:r>
              <a:rPr lang="en-US" sz="1700" dirty="0" err="1">
                <a:latin typeface="+mn-lt"/>
                <a:ea typeface="+mn-ea"/>
                <a:cs typeface="+mn-cs"/>
              </a:rPr>
              <a:t>avaldatud</a:t>
            </a:r>
            <a:r>
              <a:rPr lang="en-US" sz="1700" dirty="0">
                <a:latin typeface="+mn-lt"/>
                <a:ea typeface="+mn-ea"/>
                <a:cs typeface="+mn-cs"/>
              </a:rPr>
              <a:t> 2026. </a:t>
            </a:r>
            <a:r>
              <a:rPr lang="en-US" sz="1700" dirty="0" err="1">
                <a:latin typeface="+mn-lt"/>
                <a:ea typeface="+mn-ea"/>
                <a:cs typeface="+mn-cs"/>
              </a:rPr>
              <a:t>aasta</a:t>
            </a:r>
            <a:r>
              <a:rPr lang="en-US" sz="1700" dirty="0">
                <a:latin typeface="+mn-lt"/>
                <a:ea typeface="+mn-ea"/>
                <a:cs typeface="+mn-cs"/>
              </a:rPr>
              <a:t> </a:t>
            </a:r>
            <a:r>
              <a:rPr lang="en-US" sz="1700" dirty="0" err="1">
                <a:latin typeface="+mn-lt"/>
                <a:ea typeface="+mn-ea"/>
                <a:cs typeface="+mn-cs"/>
              </a:rPr>
              <a:t>maiks</a:t>
            </a:r>
            <a:r>
              <a:rPr lang="en-US" sz="1700" dirty="0">
                <a:latin typeface="+mn-lt"/>
                <a:ea typeface="+mn-ea"/>
                <a:cs typeface="+mn-cs"/>
              </a:rPr>
              <a:t>.</a:t>
            </a:r>
          </a:p>
          <a:p>
            <a:pPr marL="0">
              <a:spcBef>
                <a:spcPts val="600"/>
              </a:spcBef>
              <a:spcAft>
                <a:spcPts val="600"/>
              </a:spcAft>
            </a:pPr>
            <a:endParaRPr lang="en-US" sz="1700" dirty="0">
              <a:latin typeface="+mn-lt"/>
              <a:ea typeface="+mn-ea"/>
              <a:cs typeface="+mn-cs"/>
            </a:endParaRPr>
          </a:p>
          <a:p>
            <a:pPr marL="0" indent="0">
              <a:spcBef>
                <a:spcPts val="600"/>
              </a:spcBef>
              <a:spcAft>
                <a:spcPts val="600"/>
              </a:spcAft>
              <a:buNone/>
            </a:pPr>
            <a:endParaRPr lang="en-US" sz="1700" dirty="0">
              <a:effectLst/>
              <a:latin typeface="+mn-lt"/>
              <a:ea typeface="+mn-ea"/>
              <a:cs typeface="+mn-cs"/>
            </a:endParaRPr>
          </a:p>
        </p:txBody>
      </p:sp>
    </p:spTree>
    <p:extLst>
      <p:ext uri="{BB962C8B-B14F-4D97-AF65-F5344CB8AC3E}">
        <p14:creationId xmlns:p14="http://schemas.microsoft.com/office/powerpoint/2010/main" val="21685397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C27BDA-2125-A3A8-A9DC-93BBC2C45DC9}"/>
            </a:ext>
          </a:extLst>
        </p:cNvPr>
        <p:cNvGrpSpPr/>
        <p:nvPr/>
      </p:nvGrpSpPr>
      <p:grpSpPr>
        <a:xfrm>
          <a:off x="0" y="0"/>
          <a:ext cx="0" cy="0"/>
          <a:chOff x="0" y="0"/>
          <a:chExt cx="0" cy="0"/>
        </a:xfrm>
      </p:grpSpPr>
      <p:sp>
        <p:nvSpPr>
          <p:cNvPr id="9" name="Content Placeholder 8">
            <a:extLst>
              <a:ext uri="{FF2B5EF4-FFF2-40B4-BE49-F238E27FC236}">
                <a16:creationId xmlns:a16="http://schemas.microsoft.com/office/drawing/2014/main" id="{4EED87EF-6050-2A34-38AA-F7ED3DB6DB6D}"/>
              </a:ext>
            </a:extLst>
          </p:cNvPr>
          <p:cNvSpPr>
            <a:spLocks noGrp="1"/>
          </p:cNvSpPr>
          <p:nvPr>
            <p:ph sz="half" idx="1"/>
          </p:nvPr>
        </p:nvSpPr>
        <p:spPr>
          <a:xfrm>
            <a:off x="640079" y="1247888"/>
            <a:ext cx="8525435" cy="4948376"/>
          </a:xfrm>
        </p:spPr>
        <p:txBody>
          <a:bodyPr vert="horz" lIns="91440" tIns="45720" rIns="91440" bIns="45720" rtlCol="0">
            <a:noAutofit/>
          </a:bodyPr>
          <a:lstStyle/>
          <a:p>
            <a:pPr algn="just">
              <a:lnSpc>
                <a:spcPct val="107000"/>
              </a:lnSpc>
              <a:spcBef>
                <a:spcPts val="600"/>
              </a:spcBef>
              <a:spcAft>
                <a:spcPts val="600"/>
              </a:spcAft>
            </a:pPr>
            <a:r>
              <a:rPr lang="et-EE" sz="2800" dirty="0"/>
              <a:t>Tänan kuulamast!</a:t>
            </a:r>
          </a:p>
          <a:p>
            <a:pPr algn="just">
              <a:lnSpc>
                <a:spcPct val="107000"/>
              </a:lnSpc>
              <a:spcBef>
                <a:spcPts val="600"/>
              </a:spcBef>
              <a:spcAft>
                <a:spcPts val="600"/>
              </a:spcAft>
            </a:pPr>
            <a:endParaRPr lang="et-EE" sz="1800" dirty="0"/>
          </a:p>
        </p:txBody>
      </p:sp>
    </p:spTree>
    <p:extLst>
      <p:ext uri="{BB962C8B-B14F-4D97-AF65-F5344CB8AC3E}">
        <p14:creationId xmlns:p14="http://schemas.microsoft.com/office/powerpoint/2010/main" val="1591732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C27BDA-2125-A3A8-A9DC-93BBC2C45DC9}"/>
            </a:ext>
          </a:extLst>
        </p:cNvPr>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20AAB22-1FF7-2F50-24BD-6F3B41DCD140}"/>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t-EE" sz="4600" dirty="0">
                <a:solidFill>
                  <a:schemeClr val="tx1"/>
                </a:solidFill>
                <a:latin typeface="+mj-lt"/>
                <a:ea typeface="+mj-ea"/>
                <a:cs typeface="+mj-cs"/>
              </a:rPr>
              <a:t>Olulisemad muudatused</a:t>
            </a:r>
            <a:endParaRPr lang="en-US" sz="4600" dirty="0">
              <a:solidFill>
                <a:schemeClr val="tx1"/>
              </a:solidFill>
              <a:latin typeface="+mj-lt"/>
              <a:ea typeface="+mj-ea"/>
              <a:cs typeface="+mj-cs"/>
            </a:endParaRPr>
          </a:p>
        </p:txBody>
      </p:sp>
      <p:sp>
        <p:nvSpPr>
          <p:cNvPr id="3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EED87EF-6050-2A34-38AA-F7ED3DB6DB6D}"/>
              </a:ext>
            </a:extLst>
          </p:cNvPr>
          <p:cNvSpPr>
            <a:spLocks noGrp="1"/>
          </p:cNvSpPr>
          <p:nvPr>
            <p:ph sz="half" idx="1"/>
          </p:nvPr>
        </p:nvSpPr>
        <p:spPr>
          <a:xfrm>
            <a:off x="572492" y="2071316"/>
            <a:ext cx="10972799" cy="4119172"/>
          </a:xfrm>
        </p:spPr>
        <p:txBody>
          <a:bodyPr vert="horz" lIns="91440" tIns="45720" rIns="91440" bIns="45720" rtlCol="0" anchor="t">
            <a:normAutofit/>
          </a:bodyPr>
          <a:lstStyle/>
          <a:p>
            <a:pPr>
              <a:spcBef>
                <a:spcPts val="600"/>
              </a:spcBef>
              <a:spcAft>
                <a:spcPts val="600"/>
              </a:spcAft>
            </a:pPr>
            <a:r>
              <a:rPr lang="en-US" sz="1800" dirty="0" err="1">
                <a:latin typeface="+mn-lt"/>
                <a:ea typeface="+mn-ea"/>
                <a:cs typeface="+mn-cs"/>
              </a:rPr>
              <a:t>Hõlbustatakse</a:t>
            </a:r>
            <a:r>
              <a:rPr lang="en-US" sz="1800" dirty="0">
                <a:latin typeface="+mn-lt"/>
                <a:ea typeface="+mn-ea"/>
                <a:cs typeface="+mn-cs"/>
              </a:rPr>
              <a:t> jäätmete </a:t>
            </a:r>
            <a:r>
              <a:rPr lang="en-US" sz="1800" dirty="0" err="1">
                <a:latin typeface="+mn-lt"/>
                <a:ea typeface="+mn-ea"/>
                <a:cs typeface="+mn-cs"/>
              </a:rPr>
              <a:t>vedu</a:t>
            </a:r>
            <a:r>
              <a:rPr lang="en-US" sz="1800" dirty="0">
                <a:latin typeface="+mn-lt"/>
                <a:ea typeface="+mn-ea"/>
                <a:cs typeface="+mn-cs"/>
              </a:rPr>
              <a:t> ja </a:t>
            </a:r>
            <a:r>
              <a:rPr lang="en-US" sz="1800" dirty="0" err="1">
                <a:latin typeface="+mn-lt"/>
                <a:ea typeface="+mn-ea"/>
                <a:cs typeface="+mn-cs"/>
              </a:rPr>
              <a:t>ringlussevõttu</a:t>
            </a:r>
            <a:r>
              <a:rPr lang="en-US" sz="1800" dirty="0">
                <a:latin typeface="+mn-lt"/>
                <a:ea typeface="+mn-ea"/>
                <a:cs typeface="+mn-cs"/>
              </a:rPr>
              <a:t> EL-is </a:t>
            </a:r>
          </a:p>
          <a:p>
            <a:pPr>
              <a:spcBef>
                <a:spcPts val="600"/>
              </a:spcBef>
              <a:spcAft>
                <a:spcPts val="600"/>
              </a:spcAft>
            </a:pPr>
            <a:r>
              <a:rPr lang="et-EE" sz="1800" dirty="0">
                <a:latin typeface="+mn-lt"/>
                <a:ea typeface="+mn-ea"/>
                <a:cs typeface="+mn-cs"/>
              </a:rPr>
              <a:t>Kõrvaldamisele saadetavate jäätmevedude keeld</a:t>
            </a:r>
            <a:endParaRPr lang="en-US" sz="1800" dirty="0">
              <a:latin typeface="+mn-lt"/>
              <a:ea typeface="+mn-ea"/>
              <a:cs typeface="+mn-cs"/>
            </a:endParaRPr>
          </a:p>
          <a:p>
            <a:pPr>
              <a:spcBef>
                <a:spcPts val="600"/>
              </a:spcBef>
              <a:spcAft>
                <a:spcPts val="600"/>
              </a:spcAft>
            </a:pPr>
            <a:r>
              <a:rPr lang="et-EE" sz="1800" dirty="0">
                <a:latin typeface="+mn-lt"/>
                <a:ea typeface="+mn-ea"/>
                <a:cs typeface="+mn-cs"/>
              </a:rPr>
              <a:t>Nõuded taaskasutamiseks saadetavatele jäätmevedudele</a:t>
            </a:r>
          </a:p>
          <a:p>
            <a:pPr>
              <a:spcBef>
                <a:spcPts val="600"/>
              </a:spcBef>
              <a:spcAft>
                <a:spcPts val="600"/>
              </a:spcAft>
            </a:pPr>
            <a:r>
              <a:rPr lang="et-EE" sz="1800" dirty="0">
                <a:latin typeface="+mn-lt"/>
                <a:ea typeface="+mn-ea"/>
                <a:cs typeface="+mn-cs"/>
              </a:rPr>
              <a:t>Rangemad nõuded segaolmejäätmete veole</a:t>
            </a:r>
          </a:p>
          <a:p>
            <a:pPr>
              <a:spcBef>
                <a:spcPts val="600"/>
              </a:spcBef>
              <a:spcAft>
                <a:spcPts val="600"/>
              </a:spcAft>
            </a:pPr>
            <a:r>
              <a:rPr lang="en-US" sz="1800" dirty="0" err="1">
                <a:latin typeface="+mn-lt"/>
                <a:ea typeface="+mn-ea"/>
                <a:cs typeface="+mn-cs"/>
              </a:rPr>
              <a:t>Digitaliseerimine</a:t>
            </a:r>
            <a:endParaRPr lang="et-EE" sz="1800" dirty="0">
              <a:latin typeface="+mn-lt"/>
              <a:ea typeface="+mn-ea"/>
              <a:cs typeface="+mn-cs"/>
            </a:endParaRPr>
          </a:p>
          <a:p>
            <a:pPr>
              <a:spcBef>
                <a:spcPts val="600"/>
              </a:spcBef>
              <a:spcAft>
                <a:spcPts val="600"/>
              </a:spcAft>
            </a:pPr>
            <a:r>
              <a:rPr lang="et-EE" sz="1800" dirty="0">
                <a:latin typeface="+mn-lt"/>
                <a:ea typeface="+mn-ea"/>
                <a:cs typeface="+mn-cs"/>
              </a:rPr>
              <a:t>Järelevalve tõhustamine, s</a:t>
            </a:r>
            <a:r>
              <a:rPr lang="en-US" sz="1800" dirty="0" err="1">
                <a:latin typeface="+mn-lt"/>
                <a:ea typeface="+mn-ea"/>
                <a:cs typeface="+mn-cs"/>
              </a:rPr>
              <a:t>uurendatakse</a:t>
            </a:r>
            <a:r>
              <a:rPr lang="en-US" sz="1800" dirty="0">
                <a:latin typeface="+mn-lt"/>
                <a:ea typeface="+mn-ea"/>
                <a:cs typeface="+mn-cs"/>
              </a:rPr>
              <a:t> </a:t>
            </a:r>
            <a:r>
              <a:rPr lang="en-US" sz="1800" dirty="0" err="1">
                <a:latin typeface="+mn-lt"/>
                <a:ea typeface="+mn-ea"/>
                <a:cs typeface="+mn-cs"/>
              </a:rPr>
              <a:t>jägitavust</a:t>
            </a:r>
            <a:r>
              <a:rPr lang="en-US" sz="1800" dirty="0">
                <a:latin typeface="+mn-lt"/>
                <a:ea typeface="+mn-ea"/>
                <a:cs typeface="+mn-cs"/>
              </a:rPr>
              <a:t>, </a:t>
            </a:r>
            <a:r>
              <a:rPr lang="en-US" sz="1800" dirty="0" err="1">
                <a:latin typeface="+mn-lt"/>
                <a:ea typeface="+mn-ea"/>
                <a:cs typeface="+mn-cs"/>
              </a:rPr>
              <a:t>tugevam</a:t>
            </a:r>
            <a:r>
              <a:rPr lang="en-US" sz="1800" dirty="0">
                <a:latin typeface="+mn-lt"/>
                <a:ea typeface="+mn-ea"/>
                <a:cs typeface="+mn-cs"/>
              </a:rPr>
              <a:t> </a:t>
            </a:r>
            <a:r>
              <a:rPr lang="en-US" sz="1800" dirty="0" err="1">
                <a:latin typeface="+mn-lt"/>
                <a:ea typeface="+mn-ea"/>
                <a:cs typeface="+mn-cs"/>
              </a:rPr>
              <a:t>jõustamine</a:t>
            </a:r>
            <a:r>
              <a:rPr lang="en-US" sz="1800" dirty="0">
                <a:latin typeface="+mn-lt"/>
                <a:ea typeface="+mn-ea"/>
                <a:cs typeface="+mn-cs"/>
              </a:rPr>
              <a:t> ja </a:t>
            </a:r>
            <a:r>
              <a:rPr lang="en-US" sz="1800" dirty="0" err="1">
                <a:latin typeface="+mn-lt"/>
                <a:ea typeface="+mn-ea"/>
                <a:cs typeface="+mn-cs"/>
              </a:rPr>
              <a:t>koostöö</a:t>
            </a:r>
            <a:r>
              <a:rPr lang="en-US" sz="1800" dirty="0">
                <a:latin typeface="+mn-lt"/>
                <a:ea typeface="+mn-ea"/>
                <a:cs typeface="+mn-cs"/>
              </a:rPr>
              <a:t> </a:t>
            </a:r>
            <a:endParaRPr lang="et-EE" sz="1800" dirty="0">
              <a:latin typeface="+mn-lt"/>
              <a:ea typeface="+mn-ea"/>
              <a:cs typeface="+mn-cs"/>
            </a:endParaRPr>
          </a:p>
          <a:p>
            <a:pPr>
              <a:spcBef>
                <a:spcPts val="600"/>
              </a:spcBef>
              <a:spcAft>
                <a:spcPts val="600"/>
              </a:spcAft>
            </a:pPr>
            <a:r>
              <a:rPr lang="en-US" sz="1800" dirty="0" err="1">
                <a:latin typeface="+mn-lt"/>
                <a:ea typeface="+mn-ea"/>
                <a:cs typeface="+mn-cs"/>
              </a:rPr>
              <a:t>Rangemad</a:t>
            </a:r>
            <a:r>
              <a:rPr lang="en-US" sz="1800" dirty="0">
                <a:latin typeface="+mn-lt"/>
                <a:ea typeface="+mn-ea"/>
                <a:cs typeface="+mn-cs"/>
              </a:rPr>
              <a:t> </a:t>
            </a:r>
            <a:r>
              <a:rPr lang="en-US" sz="1800" dirty="0" err="1">
                <a:latin typeface="+mn-lt"/>
                <a:ea typeface="+mn-ea"/>
                <a:cs typeface="+mn-cs"/>
              </a:rPr>
              <a:t>eeskirjad</a:t>
            </a:r>
            <a:r>
              <a:rPr lang="en-US" sz="1800" dirty="0">
                <a:latin typeface="+mn-lt"/>
                <a:ea typeface="+mn-ea"/>
                <a:cs typeface="+mn-cs"/>
              </a:rPr>
              <a:t> ja </a:t>
            </a:r>
            <a:r>
              <a:rPr lang="en-US" sz="1800" dirty="0" err="1">
                <a:latin typeface="+mn-lt"/>
                <a:ea typeface="+mn-ea"/>
                <a:cs typeface="+mn-cs"/>
              </a:rPr>
              <a:t>rangem</a:t>
            </a:r>
            <a:r>
              <a:rPr lang="en-US" sz="1800" dirty="0">
                <a:latin typeface="+mn-lt"/>
                <a:ea typeface="+mn-ea"/>
                <a:cs typeface="+mn-cs"/>
              </a:rPr>
              <a:t> </a:t>
            </a:r>
            <a:r>
              <a:rPr lang="en-US" sz="1800" dirty="0" err="1">
                <a:latin typeface="+mn-lt"/>
                <a:ea typeface="+mn-ea"/>
                <a:cs typeface="+mn-cs"/>
              </a:rPr>
              <a:t>kontroll</a:t>
            </a:r>
            <a:r>
              <a:rPr lang="en-US" sz="1800" dirty="0">
                <a:latin typeface="+mn-lt"/>
                <a:ea typeface="+mn-ea"/>
                <a:cs typeface="+mn-cs"/>
              </a:rPr>
              <a:t> jäätmete </a:t>
            </a:r>
            <a:r>
              <a:rPr lang="en-US" sz="1800" dirty="0" err="1">
                <a:latin typeface="+mn-lt"/>
                <a:ea typeface="+mn-ea"/>
                <a:cs typeface="+mn-cs"/>
              </a:rPr>
              <a:t>eksportimiseks</a:t>
            </a:r>
            <a:r>
              <a:rPr lang="en-US" sz="1800" dirty="0">
                <a:latin typeface="+mn-lt"/>
                <a:ea typeface="+mn-ea"/>
                <a:cs typeface="+mn-cs"/>
              </a:rPr>
              <a:t> </a:t>
            </a:r>
            <a:r>
              <a:rPr lang="en-US" sz="1800" dirty="0" err="1">
                <a:latin typeface="+mn-lt"/>
                <a:ea typeface="+mn-ea"/>
                <a:cs typeface="+mn-cs"/>
              </a:rPr>
              <a:t>kolmandatesse</a:t>
            </a:r>
            <a:r>
              <a:rPr lang="en-US" sz="1800" dirty="0">
                <a:latin typeface="+mn-lt"/>
                <a:ea typeface="+mn-ea"/>
                <a:cs typeface="+mn-cs"/>
              </a:rPr>
              <a:t> </a:t>
            </a:r>
            <a:r>
              <a:rPr lang="en-US" sz="1800" dirty="0" err="1">
                <a:latin typeface="+mn-lt"/>
                <a:ea typeface="+mn-ea"/>
                <a:cs typeface="+mn-cs"/>
              </a:rPr>
              <a:t>riikidesse</a:t>
            </a:r>
            <a:endParaRPr lang="et-EE" sz="1800" dirty="0">
              <a:latin typeface="+mn-lt"/>
              <a:ea typeface="+mn-ea"/>
              <a:cs typeface="+mn-cs"/>
            </a:endParaRPr>
          </a:p>
          <a:p>
            <a:r>
              <a:rPr lang="et-EE" sz="1800" dirty="0">
                <a:latin typeface="+mn-lt"/>
                <a:ea typeface="+mn-ea"/>
                <a:cs typeface="+mn-cs"/>
              </a:rPr>
              <a:t>Plastijäätmete ekspordile keeld </a:t>
            </a:r>
            <a:r>
              <a:rPr lang="en-US" sz="1800" u="sng" dirty="0">
                <a:effectLst/>
                <a:latin typeface="+mn-lt"/>
                <a:ea typeface="+mn-ea"/>
                <a:cs typeface="+mn-cs"/>
              </a:rPr>
              <a:t>21.</a:t>
            </a:r>
            <a:r>
              <a:rPr lang="et-EE" sz="1800" u="sng" dirty="0">
                <a:effectLst/>
                <a:latin typeface="+mn-lt"/>
                <a:ea typeface="+mn-ea"/>
                <a:cs typeface="+mn-cs"/>
              </a:rPr>
              <a:t>11.</a:t>
            </a:r>
            <a:r>
              <a:rPr lang="en-US" sz="1800" u="sng" dirty="0">
                <a:effectLst/>
                <a:latin typeface="+mn-lt"/>
                <a:ea typeface="+mn-ea"/>
                <a:cs typeface="+mn-cs"/>
              </a:rPr>
              <a:t>2026 </a:t>
            </a:r>
            <a:endParaRPr lang="et-EE" sz="1800" u="sng" dirty="0">
              <a:effectLst/>
              <a:latin typeface="+mn-lt"/>
              <a:ea typeface="+mn-ea"/>
              <a:cs typeface="+mn-cs"/>
            </a:endParaRPr>
          </a:p>
          <a:p>
            <a:r>
              <a:rPr lang="et-EE" sz="1800" u="sng" dirty="0">
                <a:latin typeface="+mn-lt"/>
                <a:ea typeface="+mn-ea"/>
                <a:cs typeface="+mn-cs"/>
              </a:rPr>
              <a:t>Määruse muudatused jõustuvad  20.05.2026</a:t>
            </a:r>
            <a:endParaRPr lang="et-EE" sz="1800" u="sng" dirty="0"/>
          </a:p>
          <a:p>
            <a:pPr marL="0" indent="0">
              <a:spcBef>
                <a:spcPts val="600"/>
              </a:spcBef>
              <a:spcAft>
                <a:spcPts val="600"/>
              </a:spcAft>
              <a:buNone/>
            </a:pPr>
            <a:endParaRPr lang="en-US" sz="1800" dirty="0">
              <a:latin typeface="+mn-lt"/>
              <a:ea typeface="+mn-ea"/>
              <a:cs typeface="+mn-cs"/>
            </a:endParaRPr>
          </a:p>
          <a:p>
            <a:pPr>
              <a:spcBef>
                <a:spcPts val="600"/>
              </a:spcBef>
              <a:spcAft>
                <a:spcPts val="600"/>
              </a:spcAft>
            </a:pPr>
            <a:endParaRPr lang="en-US" sz="2200" dirty="0">
              <a:latin typeface="+mn-lt"/>
              <a:ea typeface="+mn-ea"/>
              <a:cs typeface="+mn-cs"/>
            </a:endParaRPr>
          </a:p>
          <a:p>
            <a:pPr>
              <a:spcBef>
                <a:spcPts val="600"/>
              </a:spcBef>
              <a:spcAft>
                <a:spcPts val="600"/>
              </a:spcAft>
            </a:pPr>
            <a:endParaRPr lang="en-US" sz="2200" dirty="0">
              <a:effectLst/>
              <a:latin typeface="+mn-lt"/>
              <a:ea typeface="+mn-ea"/>
              <a:cs typeface="+mn-cs"/>
            </a:endParaRPr>
          </a:p>
        </p:txBody>
      </p:sp>
    </p:spTree>
    <p:extLst>
      <p:ext uri="{BB962C8B-B14F-4D97-AF65-F5344CB8AC3E}">
        <p14:creationId xmlns:p14="http://schemas.microsoft.com/office/powerpoint/2010/main" val="3064130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C27BDA-2125-A3A8-A9DC-93BBC2C45DC9}"/>
            </a:ext>
          </a:extLst>
        </p:cNvPr>
        <p:cNvGrpSpPr/>
        <p:nvPr/>
      </p:nvGrpSpPr>
      <p:grpSpPr>
        <a:xfrm>
          <a:off x="0" y="0"/>
          <a:ext cx="0" cy="0"/>
          <a:chOff x="0" y="0"/>
          <a:chExt cx="0" cy="0"/>
        </a:xfrm>
      </p:grpSpPr>
      <p:sp useBgFill="1">
        <p:nvSpPr>
          <p:cNvPr id="1048" name="Rectangle 104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20AAB22-1FF7-2F50-24BD-6F3B41DCD140}"/>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t-EE" sz="5400" dirty="0">
                <a:solidFill>
                  <a:schemeClr val="tx1"/>
                </a:solidFill>
                <a:latin typeface="+mj-lt"/>
                <a:ea typeface="+mj-ea"/>
                <a:cs typeface="+mj-cs"/>
              </a:rPr>
              <a:t>Olulisemad muudatused</a:t>
            </a:r>
            <a:endParaRPr lang="en-US" sz="5400" dirty="0">
              <a:solidFill>
                <a:schemeClr val="tx1"/>
              </a:solidFill>
              <a:latin typeface="+mj-lt"/>
              <a:ea typeface="+mj-ea"/>
              <a:cs typeface="+mj-cs"/>
            </a:endParaRPr>
          </a:p>
        </p:txBody>
      </p:sp>
      <p:sp>
        <p:nvSpPr>
          <p:cNvPr id="104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EED87EF-6050-2A34-38AA-F7ED3DB6DB6D}"/>
              </a:ext>
            </a:extLst>
          </p:cNvPr>
          <p:cNvSpPr>
            <a:spLocks noGrp="1"/>
          </p:cNvSpPr>
          <p:nvPr>
            <p:ph sz="half" idx="1"/>
          </p:nvPr>
        </p:nvSpPr>
        <p:spPr>
          <a:xfrm>
            <a:off x="962106" y="2113803"/>
            <a:ext cx="10035408" cy="4119172"/>
          </a:xfrm>
        </p:spPr>
        <p:txBody>
          <a:bodyPr vert="horz" lIns="91440" tIns="45720" rIns="91440" bIns="45720" rtlCol="0" anchor="t">
            <a:normAutofit fontScale="70000" lnSpcReduction="20000"/>
          </a:bodyPr>
          <a:lstStyle/>
          <a:p>
            <a:pPr marL="0" indent="0">
              <a:spcBef>
                <a:spcPts val="600"/>
              </a:spcBef>
              <a:spcAft>
                <a:spcPts val="600"/>
              </a:spcAft>
              <a:buNone/>
            </a:pPr>
            <a:r>
              <a:rPr lang="et-EE" sz="2400" dirty="0">
                <a:latin typeface="+mn-lt"/>
              </a:rPr>
              <a:t>Artikkel 3, Täpsustatakse mõisteid ja märgitakse ära, kes saab olla teataja/</a:t>
            </a:r>
            <a:r>
              <a:rPr lang="et-EE" sz="2400" dirty="0" err="1">
                <a:latin typeface="+mn-lt"/>
              </a:rPr>
              <a:t>notifier</a:t>
            </a:r>
            <a:r>
              <a:rPr lang="et-EE" sz="2400" dirty="0">
                <a:latin typeface="+mn-lt"/>
              </a:rPr>
              <a:t> ja kes saab olla jäätmesaadetise organiseerija. Selle juures rõhutaks, et need </a:t>
            </a:r>
            <a:r>
              <a:rPr lang="et-EE" sz="2400" u="sng" dirty="0">
                <a:latin typeface="+mn-lt"/>
              </a:rPr>
              <a:t>isikud PEAVAD kuuluma lähteriigi jurisdiktsiooni alla</a:t>
            </a:r>
            <a:endParaRPr lang="et-EE" sz="2400" dirty="0">
              <a:latin typeface="+mn-lt"/>
            </a:endParaRPr>
          </a:p>
          <a:p>
            <a:pPr>
              <a:spcBef>
                <a:spcPts val="600"/>
              </a:spcBef>
              <a:spcAft>
                <a:spcPts val="600"/>
              </a:spcAft>
            </a:pPr>
            <a:r>
              <a:rPr lang="et-EE" sz="2400" dirty="0">
                <a:latin typeface="+mn-lt"/>
              </a:rPr>
              <a:t>Teataja- peab kuuluma lähteriigi jurisdiktsiooni alla.</a:t>
            </a:r>
          </a:p>
          <a:p>
            <a:pPr>
              <a:spcBef>
                <a:spcPts val="600"/>
              </a:spcBef>
              <a:spcAft>
                <a:spcPts val="600"/>
              </a:spcAft>
            </a:pPr>
            <a:r>
              <a:rPr lang="et-EE" sz="2400" dirty="0">
                <a:latin typeface="+mn-lt"/>
              </a:rPr>
              <a:t>Vastuvõtja – sihtriigi jurisdiktsiooni alla</a:t>
            </a:r>
          </a:p>
          <a:p>
            <a:pPr>
              <a:spcBef>
                <a:spcPts val="600"/>
              </a:spcBef>
              <a:spcAft>
                <a:spcPts val="600"/>
              </a:spcAft>
            </a:pPr>
            <a:r>
              <a:rPr lang="et-EE" sz="2400" dirty="0">
                <a:latin typeface="+mn-lt"/>
              </a:rPr>
              <a:t>Jäätmesaadetise vedu korraldav isik - sihtriigi jurisdiktsiooni alla</a:t>
            </a:r>
          </a:p>
          <a:p>
            <a:pPr>
              <a:spcBef>
                <a:spcPts val="600"/>
              </a:spcBef>
              <a:spcAft>
                <a:spcPts val="600"/>
              </a:spcAft>
            </a:pPr>
            <a:r>
              <a:rPr lang="et-EE" sz="2400" dirty="0">
                <a:effectLst/>
                <a:latin typeface="+mn-lt"/>
                <a:ea typeface="+mn-ea"/>
                <a:cs typeface="+mn-cs"/>
              </a:rPr>
              <a:t>Teataja võib esitada teatise üksnes siis, kui teatajal on keskkonnaluba või registreering (artikkel 5)</a:t>
            </a:r>
          </a:p>
          <a:p>
            <a:pPr marL="0" indent="0">
              <a:spcBef>
                <a:spcPts val="600"/>
              </a:spcBef>
              <a:spcAft>
                <a:spcPts val="600"/>
              </a:spcAft>
              <a:buNone/>
            </a:pPr>
            <a:endParaRPr lang="et-EE" sz="2400" dirty="0">
              <a:latin typeface="+mn-lt"/>
              <a:ea typeface="+mn-ea"/>
              <a:cs typeface="+mn-cs"/>
            </a:endParaRPr>
          </a:p>
          <a:p>
            <a:pPr marL="0" indent="0">
              <a:spcBef>
                <a:spcPts val="600"/>
              </a:spcBef>
              <a:spcAft>
                <a:spcPts val="600"/>
              </a:spcAft>
              <a:buNone/>
            </a:pPr>
            <a:r>
              <a:rPr lang="et-EE" sz="2400" dirty="0">
                <a:latin typeface="+mn-lt"/>
                <a:ea typeface="+mn-ea"/>
                <a:cs typeface="+mn-cs"/>
              </a:rPr>
              <a:t>Menetlustähtajad (artikkel 8)</a:t>
            </a:r>
          </a:p>
          <a:p>
            <a:pPr>
              <a:spcBef>
                <a:spcPts val="600"/>
              </a:spcBef>
              <a:spcAft>
                <a:spcPts val="600"/>
              </a:spcAft>
              <a:buFont typeface="Courier New" panose="02070309020205020404" pitchFamily="49" charset="0"/>
              <a:buChar char="o"/>
            </a:pPr>
            <a:r>
              <a:rPr lang="et-EE" sz="2400" dirty="0">
                <a:latin typeface="+mn-lt"/>
                <a:ea typeface="+mn-ea"/>
                <a:cs typeface="+mn-cs"/>
              </a:rPr>
              <a:t>10 tööpäeva pädeval isikul tutvuda</a:t>
            </a:r>
          </a:p>
          <a:p>
            <a:pPr>
              <a:spcBef>
                <a:spcPts val="600"/>
              </a:spcBef>
              <a:spcAft>
                <a:spcPts val="600"/>
              </a:spcAft>
              <a:buFont typeface="Courier New" panose="02070309020205020404" pitchFamily="49" charset="0"/>
              <a:buChar char="o"/>
            </a:pPr>
            <a:r>
              <a:rPr lang="et-EE" sz="2400" dirty="0">
                <a:effectLst/>
                <a:latin typeface="+mn-lt"/>
                <a:ea typeface="+mn-ea"/>
                <a:cs typeface="+mn-cs"/>
              </a:rPr>
              <a:t>10 tööpäeva aega vastata pädevale isikule</a:t>
            </a:r>
          </a:p>
          <a:p>
            <a:pPr>
              <a:spcBef>
                <a:spcPts val="600"/>
              </a:spcBef>
              <a:spcAft>
                <a:spcPts val="600"/>
              </a:spcAft>
              <a:buFont typeface="Courier New" panose="02070309020205020404" pitchFamily="49" charset="0"/>
              <a:buChar char="o"/>
            </a:pPr>
            <a:r>
              <a:rPr lang="et-EE" sz="2400" dirty="0">
                <a:latin typeface="+mn-lt"/>
                <a:ea typeface="+mn-ea"/>
                <a:cs typeface="+mn-cs"/>
              </a:rPr>
              <a:t> Lisaandmete küsimine maksimaalne 3 korda</a:t>
            </a:r>
          </a:p>
          <a:p>
            <a:pPr>
              <a:spcBef>
                <a:spcPts val="600"/>
              </a:spcBef>
              <a:spcAft>
                <a:spcPts val="600"/>
              </a:spcAft>
              <a:buFont typeface="Courier New" panose="02070309020205020404" pitchFamily="49" charset="0"/>
              <a:buChar char="o"/>
            </a:pPr>
            <a:endParaRPr lang="en-US" sz="2400" dirty="0">
              <a:effectLst/>
              <a:latin typeface="+mn-lt"/>
              <a:ea typeface="+mn-ea"/>
              <a:cs typeface="+mn-cs"/>
            </a:endParaRPr>
          </a:p>
        </p:txBody>
      </p:sp>
    </p:spTree>
    <p:extLst>
      <p:ext uri="{BB962C8B-B14F-4D97-AF65-F5344CB8AC3E}">
        <p14:creationId xmlns:p14="http://schemas.microsoft.com/office/powerpoint/2010/main" val="2975905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C27BDA-2125-A3A8-A9DC-93BBC2C45DC9}"/>
            </a:ext>
          </a:extLst>
        </p:cNvPr>
        <p:cNvGrpSpPr/>
        <p:nvPr/>
      </p:nvGrpSpPr>
      <p:grpSpPr>
        <a:xfrm>
          <a:off x="0" y="0"/>
          <a:ext cx="0" cy="0"/>
          <a:chOff x="0" y="0"/>
          <a:chExt cx="0" cy="0"/>
        </a:xfrm>
      </p:grpSpPr>
      <p:sp useBgFill="1">
        <p:nvSpPr>
          <p:cNvPr id="1048" name="Rectangle 104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20AAB22-1FF7-2F50-24BD-6F3B41DCD140}"/>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t-EE" sz="5400" dirty="0">
                <a:solidFill>
                  <a:schemeClr val="tx1"/>
                </a:solidFill>
                <a:latin typeface="+mj-lt"/>
                <a:ea typeface="+mj-ea"/>
                <a:cs typeface="+mj-cs"/>
              </a:rPr>
              <a:t>Olulisemad muudatused</a:t>
            </a:r>
            <a:endParaRPr lang="en-US" sz="5400" dirty="0">
              <a:solidFill>
                <a:schemeClr val="tx1"/>
              </a:solidFill>
              <a:latin typeface="+mj-lt"/>
              <a:ea typeface="+mj-ea"/>
              <a:cs typeface="+mj-cs"/>
            </a:endParaRPr>
          </a:p>
        </p:txBody>
      </p:sp>
      <p:sp>
        <p:nvSpPr>
          <p:cNvPr id="104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EED87EF-6050-2A34-38AA-F7ED3DB6DB6D}"/>
              </a:ext>
            </a:extLst>
          </p:cNvPr>
          <p:cNvSpPr>
            <a:spLocks noGrp="1"/>
          </p:cNvSpPr>
          <p:nvPr>
            <p:ph sz="half" idx="1"/>
          </p:nvPr>
        </p:nvSpPr>
        <p:spPr>
          <a:xfrm>
            <a:off x="572493" y="2071316"/>
            <a:ext cx="10869864" cy="4119172"/>
          </a:xfrm>
        </p:spPr>
        <p:txBody>
          <a:bodyPr vert="horz" lIns="91440" tIns="45720" rIns="91440" bIns="45720" rtlCol="0" anchor="t">
            <a:normAutofit/>
          </a:bodyPr>
          <a:lstStyle/>
          <a:p>
            <a:pPr marL="0" indent="0">
              <a:spcBef>
                <a:spcPts val="600"/>
              </a:spcBef>
              <a:spcAft>
                <a:spcPts val="600"/>
              </a:spcAft>
              <a:buNone/>
            </a:pPr>
            <a:r>
              <a:rPr lang="et-EE" sz="2400" dirty="0">
                <a:effectLst/>
                <a:latin typeface="+mn-lt"/>
                <a:ea typeface="+mn-ea"/>
                <a:cs typeface="+mn-cs"/>
              </a:rPr>
              <a:t>Art</a:t>
            </a:r>
            <a:r>
              <a:rPr lang="et-EE" sz="2400" dirty="0">
                <a:latin typeface="+mn-lt"/>
                <a:ea typeface="+mn-ea"/>
                <a:cs typeface="+mn-cs"/>
              </a:rPr>
              <a:t>ikkel 18 – teavitamisnõuded (mai 2026)</a:t>
            </a:r>
          </a:p>
          <a:p>
            <a:pPr>
              <a:spcBef>
                <a:spcPts val="600"/>
              </a:spcBef>
              <a:spcAft>
                <a:spcPts val="600"/>
              </a:spcAft>
              <a:buFontTx/>
              <a:buChar char="-"/>
            </a:pPr>
            <a:r>
              <a:rPr lang="et-EE" sz="2400" dirty="0">
                <a:latin typeface="+mn-lt"/>
                <a:ea typeface="+mn-ea"/>
                <a:cs typeface="+mn-cs"/>
              </a:rPr>
              <a:t>Hiljemalt 2 tööpäeva ette tuleb Lisa VII täita,</a:t>
            </a:r>
          </a:p>
          <a:p>
            <a:pPr>
              <a:spcBef>
                <a:spcPts val="600"/>
              </a:spcBef>
              <a:spcAft>
                <a:spcPts val="600"/>
              </a:spcAft>
              <a:buFontTx/>
              <a:buChar char="-"/>
            </a:pPr>
            <a:r>
              <a:rPr lang="et-EE" sz="2400" u="sng" dirty="0">
                <a:latin typeface="+mn-lt"/>
              </a:rPr>
              <a:t>konteineri identifitseerimisnumber</a:t>
            </a:r>
            <a:r>
              <a:rPr lang="et-EE" sz="2400" dirty="0">
                <a:latin typeface="+mn-lt"/>
                <a:ea typeface="+mn-ea"/>
                <a:cs typeface="+mn-cs"/>
              </a:rPr>
              <a:t> </a:t>
            </a:r>
          </a:p>
          <a:p>
            <a:pPr>
              <a:spcBef>
                <a:spcPts val="600"/>
              </a:spcBef>
              <a:spcAft>
                <a:spcPts val="600"/>
              </a:spcAft>
              <a:buFontTx/>
              <a:buChar char="-"/>
            </a:pPr>
            <a:r>
              <a:rPr lang="et-EE" sz="2400" dirty="0">
                <a:latin typeface="+mn-lt"/>
                <a:ea typeface="+mn-ea"/>
                <a:cs typeface="+mn-cs"/>
              </a:rPr>
              <a:t>delegeeritud õigusakt</a:t>
            </a:r>
          </a:p>
          <a:p>
            <a:pPr>
              <a:spcBef>
                <a:spcPts val="600"/>
              </a:spcBef>
              <a:spcAft>
                <a:spcPts val="600"/>
              </a:spcAft>
              <a:buFontTx/>
              <a:buChar char="-"/>
            </a:pPr>
            <a:r>
              <a:rPr lang="et-EE" sz="2400" dirty="0">
                <a:latin typeface="+mn-lt"/>
                <a:ea typeface="+mn-ea"/>
                <a:cs typeface="+mn-cs"/>
              </a:rPr>
              <a:t>ajutine taaskasutamine – ettevalmistav tegevus ( kus ja mida jäätmetega edasi tehakse)</a:t>
            </a:r>
          </a:p>
          <a:p>
            <a:pPr marL="0" indent="0">
              <a:spcBef>
                <a:spcPts val="600"/>
              </a:spcBef>
              <a:spcAft>
                <a:spcPts val="600"/>
              </a:spcAft>
              <a:buNone/>
            </a:pPr>
            <a:endParaRPr lang="et-EE" sz="2400" dirty="0">
              <a:latin typeface="+mn-lt"/>
              <a:ea typeface="+mn-ea"/>
              <a:cs typeface="+mn-cs"/>
            </a:endParaRPr>
          </a:p>
        </p:txBody>
      </p:sp>
    </p:spTree>
    <p:extLst>
      <p:ext uri="{BB962C8B-B14F-4D97-AF65-F5344CB8AC3E}">
        <p14:creationId xmlns:p14="http://schemas.microsoft.com/office/powerpoint/2010/main" val="2915151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C27BDA-2125-A3A8-A9DC-93BBC2C45DC9}"/>
            </a:ext>
          </a:extLst>
        </p:cNvPr>
        <p:cNvGrpSpPr/>
        <p:nvPr/>
      </p:nvGrpSpPr>
      <p:grpSpPr>
        <a:xfrm>
          <a:off x="0" y="0"/>
          <a:ext cx="0" cy="0"/>
          <a:chOff x="0" y="0"/>
          <a:chExt cx="0" cy="0"/>
        </a:xfrm>
      </p:grpSpPr>
      <p:sp useBgFill="1">
        <p:nvSpPr>
          <p:cNvPr id="51" name="Rectangle 3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20AAB22-1FF7-2F50-24BD-6F3B41DCD140}"/>
              </a:ext>
            </a:extLst>
          </p:cNvPr>
          <p:cNvSpPr>
            <a:spLocks noGrp="1"/>
          </p:cNvSpPr>
          <p:nvPr>
            <p:ph type="title"/>
          </p:nvPr>
        </p:nvSpPr>
        <p:spPr>
          <a:xfrm>
            <a:off x="572493" y="238539"/>
            <a:ext cx="11018520" cy="1434415"/>
          </a:xfrm>
        </p:spPr>
        <p:txBody>
          <a:bodyPr vert="horz" lIns="91440" tIns="45720" rIns="91440" bIns="45720" rtlCol="0" anchor="b">
            <a:normAutofit fontScale="90000"/>
          </a:bodyPr>
          <a:lstStyle/>
          <a:p>
            <a:r>
              <a:rPr lang="et-EE" sz="5400" dirty="0">
                <a:solidFill>
                  <a:schemeClr val="tx1"/>
                </a:solidFill>
                <a:effectLst/>
                <a:latin typeface="+mj-lt"/>
                <a:ea typeface="+mj-ea"/>
                <a:cs typeface="+mj-cs"/>
              </a:rPr>
              <a:t>Jäätmevedude hõlbustamine EL-is ringlussevõtu eesmärgil</a:t>
            </a:r>
            <a:endParaRPr lang="en-US" sz="5400" dirty="0">
              <a:solidFill>
                <a:schemeClr val="tx1"/>
              </a:solidFill>
              <a:latin typeface="+mj-lt"/>
              <a:ea typeface="+mj-ea"/>
              <a:cs typeface="+mj-cs"/>
            </a:endParaRPr>
          </a:p>
        </p:txBody>
      </p:sp>
      <p:sp>
        <p:nvSpPr>
          <p:cNvPr id="5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EED87EF-6050-2A34-38AA-F7ED3DB6DB6D}"/>
              </a:ext>
            </a:extLst>
          </p:cNvPr>
          <p:cNvSpPr>
            <a:spLocks noGrp="1"/>
          </p:cNvSpPr>
          <p:nvPr>
            <p:ph sz="half" idx="1"/>
          </p:nvPr>
        </p:nvSpPr>
        <p:spPr>
          <a:xfrm>
            <a:off x="572492" y="2071316"/>
            <a:ext cx="10462091" cy="4119172"/>
          </a:xfrm>
        </p:spPr>
        <p:txBody>
          <a:bodyPr vert="horz" lIns="91440" tIns="45720" rIns="91440" bIns="45720" rtlCol="0" anchor="t">
            <a:normAutofit/>
          </a:bodyPr>
          <a:lstStyle/>
          <a:p>
            <a:pPr>
              <a:spcBef>
                <a:spcPts val="600"/>
              </a:spcBef>
              <a:spcAft>
                <a:spcPts val="600"/>
              </a:spcAft>
            </a:pPr>
            <a:r>
              <a:rPr lang="et-EE" sz="1800" dirty="0">
                <a:effectLst/>
                <a:latin typeface="+mn-lt"/>
                <a:ea typeface="+mn-ea"/>
                <a:cs typeface="+mn-cs"/>
              </a:rPr>
              <a:t>Digitaliseerimine, </a:t>
            </a:r>
            <a:r>
              <a:rPr lang="en-US" sz="1800" dirty="0" err="1">
                <a:effectLst/>
                <a:latin typeface="+mn-lt"/>
                <a:ea typeface="+mn-ea"/>
                <a:cs typeface="+mn-cs"/>
              </a:rPr>
              <a:t>ELi</a:t>
            </a:r>
            <a:r>
              <a:rPr lang="en-US" sz="1800" dirty="0">
                <a:effectLst/>
                <a:latin typeface="+mn-lt"/>
                <a:ea typeface="+mn-ea"/>
                <a:cs typeface="+mn-cs"/>
              </a:rPr>
              <a:t> </a:t>
            </a:r>
            <a:r>
              <a:rPr lang="en-US" sz="1800" dirty="0" err="1">
                <a:effectLst/>
                <a:latin typeface="+mn-lt"/>
                <a:ea typeface="+mn-ea"/>
                <a:cs typeface="+mn-cs"/>
              </a:rPr>
              <a:t>keskne</a:t>
            </a:r>
            <a:r>
              <a:rPr lang="en-US" sz="1800" dirty="0">
                <a:effectLst/>
                <a:latin typeface="+mn-lt"/>
                <a:ea typeface="+mn-ea"/>
                <a:cs typeface="+mn-cs"/>
              </a:rPr>
              <a:t> </a:t>
            </a:r>
            <a:r>
              <a:rPr lang="en-US" sz="1800" dirty="0" err="1">
                <a:effectLst/>
                <a:latin typeface="+mn-lt"/>
                <a:ea typeface="+mn-ea"/>
                <a:cs typeface="+mn-cs"/>
              </a:rPr>
              <a:t>süsteem</a:t>
            </a:r>
            <a:r>
              <a:rPr lang="en-US" sz="1800" dirty="0">
                <a:effectLst/>
                <a:latin typeface="+mn-lt"/>
                <a:ea typeface="+mn-ea"/>
                <a:cs typeface="+mn-cs"/>
              </a:rPr>
              <a:t> </a:t>
            </a:r>
            <a:r>
              <a:rPr lang="en-US" sz="1800" dirty="0" err="1">
                <a:effectLst/>
                <a:latin typeface="+mn-lt"/>
                <a:ea typeface="+mn-ea"/>
                <a:cs typeface="+mn-cs"/>
              </a:rPr>
              <a:t>tagab</a:t>
            </a:r>
            <a:r>
              <a:rPr lang="en-US" sz="1800" dirty="0">
                <a:effectLst/>
                <a:latin typeface="+mn-lt"/>
                <a:ea typeface="+mn-ea"/>
                <a:cs typeface="+mn-cs"/>
              </a:rPr>
              <a:t> </a:t>
            </a:r>
            <a:r>
              <a:rPr lang="en-US" sz="1800" dirty="0" err="1">
                <a:effectLst/>
                <a:latin typeface="+mn-lt"/>
                <a:ea typeface="+mn-ea"/>
                <a:cs typeface="+mn-cs"/>
              </a:rPr>
              <a:t>selle</a:t>
            </a:r>
            <a:r>
              <a:rPr lang="en-US" sz="1800" dirty="0">
                <a:effectLst/>
                <a:latin typeface="+mn-lt"/>
                <a:ea typeface="+mn-ea"/>
                <a:cs typeface="+mn-cs"/>
              </a:rPr>
              <a:t> </a:t>
            </a:r>
            <a:r>
              <a:rPr lang="en-US" sz="1800" dirty="0" err="1">
                <a:effectLst/>
                <a:latin typeface="+mn-lt"/>
                <a:ea typeface="+mn-ea"/>
                <a:cs typeface="+mn-cs"/>
              </a:rPr>
              <a:t>teabevahetuse</a:t>
            </a:r>
            <a:r>
              <a:rPr lang="en-US" sz="1800" dirty="0">
                <a:effectLst/>
                <a:latin typeface="+mn-lt"/>
                <a:ea typeface="+mn-ea"/>
                <a:cs typeface="+mn-cs"/>
              </a:rPr>
              <a:t> </a:t>
            </a:r>
            <a:r>
              <a:rPr lang="en-US" sz="1800" dirty="0" err="1">
                <a:effectLst/>
                <a:latin typeface="+mn-lt"/>
                <a:ea typeface="+mn-ea"/>
                <a:cs typeface="+mn-cs"/>
              </a:rPr>
              <a:t>tõrgeteta</a:t>
            </a:r>
            <a:r>
              <a:rPr lang="en-US" sz="1800" dirty="0">
                <a:effectLst/>
                <a:latin typeface="+mn-lt"/>
                <a:ea typeface="+mn-ea"/>
                <a:cs typeface="+mn-cs"/>
              </a:rPr>
              <a:t> </a:t>
            </a:r>
            <a:r>
              <a:rPr lang="en-US" sz="1800" dirty="0" err="1">
                <a:effectLst/>
                <a:latin typeface="+mn-lt"/>
                <a:ea typeface="+mn-ea"/>
                <a:cs typeface="+mn-cs"/>
              </a:rPr>
              <a:t>toimimise</a:t>
            </a:r>
            <a:r>
              <a:rPr lang="en-US" sz="1800" dirty="0">
                <a:effectLst/>
                <a:latin typeface="+mn-lt"/>
                <a:ea typeface="+mn-ea"/>
                <a:cs typeface="+mn-cs"/>
              </a:rPr>
              <a:t> alates 2026. </a:t>
            </a:r>
            <a:r>
              <a:rPr lang="en-US" sz="1800" dirty="0" err="1">
                <a:effectLst/>
                <a:latin typeface="+mn-lt"/>
                <a:ea typeface="+mn-ea"/>
                <a:cs typeface="+mn-cs"/>
              </a:rPr>
              <a:t>aasta</a:t>
            </a:r>
            <a:r>
              <a:rPr lang="en-US" sz="1800" dirty="0">
                <a:effectLst/>
                <a:latin typeface="+mn-lt"/>
                <a:ea typeface="+mn-ea"/>
                <a:cs typeface="+mn-cs"/>
              </a:rPr>
              <a:t> </a:t>
            </a:r>
            <a:r>
              <a:rPr lang="en-US" sz="1800" dirty="0" err="1">
                <a:effectLst/>
                <a:latin typeface="+mn-lt"/>
                <a:ea typeface="+mn-ea"/>
                <a:cs typeface="+mn-cs"/>
              </a:rPr>
              <a:t>maist</a:t>
            </a:r>
            <a:r>
              <a:rPr lang="en-US" sz="1800" dirty="0">
                <a:effectLst/>
                <a:latin typeface="+mn-lt"/>
                <a:ea typeface="+mn-ea"/>
                <a:cs typeface="+mn-cs"/>
              </a:rPr>
              <a:t>.</a:t>
            </a:r>
            <a:endParaRPr lang="et-EE" sz="1800" dirty="0">
              <a:effectLst/>
              <a:latin typeface="+mn-lt"/>
              <a:ea typeface="+mn-ea"/>
              <a:cs typeface="+mn-cs"/>
            </a:endParaRPr>
          </a:p>
          <a:p>
            <a:pPr>
              <a:spcBef>
                <a:spcPts val="600"/>
              </a:spcBef>
              <a:spcAft>
                <a:spcPts val="600"/>
              </a:spcAft>
            </a:pPr>
            <a:r>
              <a:rPr lang="et-EE" sz="1800" dirty="0">
                <a:latin typeface="+mn-lt"/>
                <a:ea typeface="+mn-ea"/>
                <a:cs typeface="+mn-cs"/>
              </a:rPr>
              <a:t>Teabe esitamine ja vahetamine liidusiseste jäätmesaadetiste osas elektrooniliste vahendite kaudu</a:t>
            </a:r>
            <a:endParaRPr lang="et-EE" sz="1800" dirty="0">
              <a:effectLst/>
              <a:latin typeface="+mn-lt"/>
              <a:ea typeface="+mn-ea"/>
              <a:cs typeface="+mn-cs"/>
            </a:endParaRPr>
          </a:p>
          <a:p>
            <a:pPr>
              <a:spcBef>
                <a:spcPts val="600"/>
              </a:spcBef>
              <a:spcAft>
                <a:spcPts val="600"/>
              </a:spcAft>
            </a:pPr>
            <a:r>
              <a:rPr lang="et-EE" sz="1800" dirty="0">
                <a:latin typeface="+mn-lt"/>
                <a:ea typeface="+mn-ea"/>
                <a:cs typeface="+mn-cs"/>
              </a:rPr>
              <a:t>„Eelneva nõusoleku saanud“ käitluskohad, tunnustamine kõigis </a:t>
            </a:r>
            <a:r>
              <a:rPr lang="et-EE" sz="1800" dirty="0" err="1">
                <a:latin typeface="+mn-lt"/>
                <a:ea typeface="+mn-ea"/>
                <a:cs typeface="+mn-cs"/>
              </a:rPr>
              <a:t>LR-ides</a:t>
            </a:r>
            <a:r>
              <a:rPr lang="et-EE" sz="1800" dirty="0">
                <a:latin typeface="+mn-lt"/>
                <a:ea typeface="+mn-ea"/>
                <a:cs typeface="+mn-cs"/>
              </a:rPr>
              <a:t>, veoload </a:t>
            </a:r>
            <a:r>
              <a:rPr lang="et-EE" sz="1800" dirty="0" err="1">
                <a:latin typeface="+mn-lt"/>
                <a:ea typeface="+mn-ea"/>
                <a:cs typeface="+mn-cs"/>
              </a:rPr>
              <a:t>max</a:t>
            </a:r>
            <a:r>
              <a:rPr lang="et-EE" sz="1800" dirty="0">
                <a:latin typeface="+mn-lt"/>
                <a:ea typeface="+mn-ea"/>
                <a:cs typeface="+mn-cs"/>
              </a:rPr>
              <a:t> 3. aastat (artikkel 14)</a:t>
            </a:r>
          </a:p>
          <a:p>
            <a:pPr>
              <a:spcBef>
                <a:spcPts val="600"/>
              </a:spcBef>
              <a:spcAft>
                <a:spcPts val="600"/>
              </a:spcAft>
            </a:pPr>
            <a:r>
              <a:rPr lang="et-EE" sz="1800" dirty="0">
                <a:latin typeface="+mn-lt"/>
                <a:ea typeface="+mn-ea"/>
                <a:cs typeface="+mn-cs"/>
              </a:rPr>
              <a:t>LR lubatud sõlmida kahepoolseid lepinguid (lähim sobiv koht)</a:t>
            </a:r>
          </a:p>
          <a:p>
            <a:pPr>
              <a:spcBef>
                <a:spcPts val="600"/>
              </a:spcBef>
              <a:spcAft>
                <a:spcPts val="600"/>
              </a:spcAft>
            </a:pPr>
            <a:r>
              <a:rPr lang="et-EE" sz="1800" dirty="0">
                <a:latin typeface="+mn-lt"/>
                <a:ea typeface="+mn-ea"/>
                <a:cs typeface="+mn-cs"/>
              </a:rPr>
              <a:t>Laborianalüüsid ja töötlusviiside katsetamine, kuni 250 kg</a:t>
            </a:r>
          </a:p>
          <a:p>
            <a:pPr>
              <a:spcBef>
                <a:spcPts val="600"/>
              </a:spcBef>
              <a:spcAft>
                <a:spcPts val="600"/>
              </a:spcAft>
            </a:pPr>
            <a:r>
              <a:rPr lang="et-EE" sz="1800" dirty="0">
                <a:latin typeface="+mn-lt"/>
                <a:ea typeface="+mn-ea"/>
                <a:cs typeface="+mn-cs"/>
              </a:rPr>
              <a:t>Menetlus kiiremaks, tähtajad lühemaks</a:t>
            </a:r>
          </a:p>
          <a:p>
            <a:pPr>
              <a:spcBef>
                <a:spcPts val="600"/>
              </a:spcBef>
              <a:spcAft>
                <a:spcPts val="600"/>
              </a:spcAft>
            </a:pPr>
            <a:r>
              <a:rPr lang="et-EE" sz="1800" dirty="0">
                <a:latin typeface="+mn-lt"/>
                <a:ea typeface="+mn-ea"/>
                <a:cs typeface="+mn-cs"/>
              </a:rPr>
              <a:t>Komisjoni hallatav </a:t>
            </a:r>
            <a:r>
              <a:rPr lang="et-EE" sz="1800" dirty="0" err="1">
                <a:latin typeface="+mn-lt"/>
                <a:ea typeface="+mn-ea"/>
                <a:cs typeface="+mn-cs"/>
              </a:rPr>
              <a:t>kesksüsteem</a:t>
            </a:r>
            <a:endParaRPr lang="et-EE" sz="1800" dirty="0">
              <a:latin typeface="+mn-lt"/>
              <a:ea typeface="+mn-ea"/>
              <a:cs typeface="+mn-cs"/>
            </a:endParaRPr>
          </a:p>
          <a:p>
            <a:pPr>
              <a:spcBef>
                <a:spcPts val="600"/>
              </a:spcBef>
              <a:spcAft>
                <a:spcPts val="600"/>
              </a:spcAft>
            </a:pPr>
            <a:r>
              <a:rPr lang="et-EE" sz="1800" dirty="0">
                <a:latin typeface="+mn-lt"/>
                <a:ea typeface="+mn-ea"/>
                <a:cs typeface="+mn-cs"/>
              </a:rPr>
              <a:t>Koondteatis (artikkel 13)</a:t>
            </a:r>
          </a:p>
          <a:p>
            <a:pPr>
              <a:spcBef>
                <a:spcPts val="600"/>
              </a:spcBef>
              <a:spcAft>
                <a:spcPts val="600"/>
              </a:spcAft>
            </a:pPr>
            <a:endParaRPr lang="en-US" sz="1800" dirty="0">
              <a:effectLst/>
              <a:latin typeface="+mn-lt"/>
              <a:ea typeface="+mn-ea"/>
              <a:cs typeface="+mn-cs"/>
            </a:endParaRPr>
          </a:p>
        </p:txBody>
      </p:sp>
    </p:spTree>
    <p:extLst>
      <p:ext uri="{BB962C8B-B14F-4D97-AF65-F5344CB8AC3E}">
        <p14:creationId xmlns:p14="http://schemas.microsoft.com/office/powerpoint/2010/main" val="91618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C27BDA-2125-A3A8-A9DC-93BBC2C45DC9}"/>
            </a:ext>
          </a:extLst>
        </p:cNvPr>
        <p:cNvGrpSpPr/>
        <p:nvPr/>
      </p:nvGrpSpPr>
      <p:grpSpPr>
        <a:xfrm>
          <a:off x="0" y="0"/>
          <a:ext cx="0" cy="0"/>
          <a:chOff x="0" y="0"/>
          <a:chExt cx="0" cy="0"/>
        </a:xfrm>
      </p:grpSpPr>
      <p:sp useBgFill="1">
        <p:nvSpPr>
          <p:cNvPr id="1048" name="Rectangle 104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20AAB22-1FF7-2F50-24BD-6F3B41DCD140}"/>
              </a:ext>
            </a:extLst>
          </p:cNvPr>
          <p:cNvSpPr>
            <a:spLocks noGrp="1"/>
          </p:cNvSpPr>
          <p:nvPr>
            <p:ph type="title"/>
          </p:nvPr>
        </p:nvSpPr>
        <p:spPr>
          <a:xfrm>
            <a:off x="572493" y="238539"/>
            <a:ext cx="11018520" cy="1434415"/>
          </a:xfrm>
        </p:spPr>
        <p:txBody>
          <a:bodyPr vert="horz" lIns="91440" tIns="45720" rIns="91440" bIns="45720" rtlCol="0" anchor="b">
            <a:normAutofit fontScale="90000"/>
          </a:bodyPr>
          <a:lstStyle/>
          <a:p>
            <a:r>
              <a:rPr lang="et-EE" sz="5400" dirty="0">
                <a:solidFill>
                  <a:schemeClr val="tx1"/>
                </a:solidFill>
                <a:latin typeface="+mj-lt"/>
                <a:ea typeface="+mj-ea"/>
                <a:cs typeface="+mj-cs"/>
              </a:rPr>
              <a:t>Kõrvaldamiseks ettenähtud jäätmesaadetised EL-is</a:t>
            </a:r>
            <a:endParaRPr lang="en-US" sz="5400" dirty="0">
              <a:solidFill>
                <a:schemeClr val="tx1"/>
              </a:solidFill>
              <a:latin typeface="+mj-lt"/>
              <a:ea typeface="+mj-ea"/>
              <a:cs typeface="+mj-cs"/>
            </a:endParaRPr>
          </a:p>
        </p:txBody>
      </p:sp>
      <p:sp>
        <p:nvSpPr>
          <p:cNvPr id="104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EED87EF-6050-2A34-38AA-F7ED3DB6DB6D}"/>
              </a:ext>
            </a:extLst>
          </p:cNvPr>
          <p:cNvSpPr>
            <a:spLocks noGrp="1"/>
          </p:cNvSpPr>
          <p:nvPr>
            <p:ph sz="half" idx="1"/>
          </p:nvPr>
        </p:nvSpPr>
        <p:spPr>
          <a:xfrm>
            <a:off x="572493" y="1911493"/>
            <a:ext cx="10709227" cy="4660959"/>
          </a:xfrm>
        </p:spPr>
        <p:txBody>
          <a:bodyPr vert="horz" lIns="91440" tIns="45720" rIns="91440" bIns="45720" rtlCol="0" anchor="t">
            <a:noAutofit/>
          </a:bodyPr>
          <a:lstStyle/>
          <a:p>
            <a:pPr>
              <a:spcBef>
                <a:spcPts val="600"/>
              </a:spcBef>
              <a:spcAft>
                <a:spcPts val="600"/>
              </a:spcAft>
            </a:pPr>
            <a:r>
              <a:rPr lang="et-EE" sz="1800" dirty="0">
                <a:latin typeface="+mn-lt"/>
                <a:ea typeface="+mn-ea"/>
                <a:cs typeface="+mn-cs"/>
              </a:rPr>
              <a:t>Artikkel 11</a:t>
            </a:r>
          </a:p>
          <a:p>
            <a:pPr>
              <a:spcBef>
                <a:spcPts val="600"/>
              </a:spcBef>
              <a:spcAft>
                <a:spcPts val="600"/>
              </a:spcAft>
            </a:pPr>
            <a:r>
              <a:rPr lang="et-EE" sz="1800" dirty="0">
                <a:latin typeface="+mn-lt"/>
                <a:ea typeface="+mn-ea"/>
                <a:cs typeface="+mn-cs"/>
              </a:rPr>
              <a:t>Kõrvaldamiseks ettenähtud jäätmete saadetised on keelatud ja lubatud ainult erandjuhtudel. </a:t>
            </a:r>
          </a:p>
          <a:p>
            <a:pPr>
              <a:spcBef>
                <a:spcPts val="600"/>
              </a:spcBef>
              <a:spcAft>
                <a:spcPts val="600"/>
              </a:spcAft>
            </a:pPr>
            <a:r>
              <a:rPr lang="et-EE" sz="1800" dirty="0">
                <a:latin typeface="+mn-lt"/>
                <a:ea typeface="+mn-ea"/>
                <a:cs typeface="+mn-cs"/>
              </a:rPr>
              <a:t>Kõrvaldamiseks ettenähtud jäätmete saadetised on lubatud, kui on kooskõlas artikliga 11 ja nõusoleku saanud.</a:t>
            </a:r>
          </a:p>
          <a:p>
            <a:pPr>
              <a:spcBef>
                <a:spcPts val="600"/>
              </a:spcBef>
              <a:spcAft>
                <a:spcPts val="600"/>
              </a:spcAft>
            </a:pPr>
            <a:r>
              <a:rPr lang="et-EE" sz="1800" u="sng" dirty="0">
                <a:latin typeface="+mn-lt"/>
                <a:ea typeface="+mn-ea"/>
                <a:cs typeface="+mn-cs"/>
              </a:rPr>
              <a:t>Lubatud järgmistel juhtudel:</a:t>
            </a:r>
          </a:p>
          <a:p>
            <a:pPr marL="342900" indent="-342900">
              <a:spcBef>
                <a:spcPts val="600"/>
              </a:spcBef>
              <a:spcAft>
                <a:spcPts val="600"/>
              </a:spcAft>
              <a:buFont typeface="+mj-lt"/>
              <a:buAutoNum type="arabicPeriod"/>
            </a:pPr>
            <a:r>
              <a:rPr lang="et-EE" sz="1800" dirty="0">
                <a:latin typeface="+mn-lt"/>
                <a:ea typeface="+mn-ea"/>
                <a:cs typeface="+mn-cs"/>
              </a:rPr>
              <a:t>Jäätmeid ei saa taaskasutada tehniliselt teostataval ja majanduslikult tasuval viisil </a:t>
            </a:r>
          </a:p>
          <a:p>
            <a:pPr marL="342900" indent="-342900">
              <a:spcBef>
                <a:spcPts val="600"/>
              </a:spcBef>
              <a:spcAft>
                <a:spcPts val="600"/>
              </a:spcAft>
              <a:buFont typeface="+mj-lt"/>
              <a:buAutoNum type="arabicPeriod"/>
            </a:pPr>
            <a:r>
              <a:rPr lang="et-EE" sz="1800" dirty="0">
                <a:latin typeface="+mn-lt"/>
                <a:ea typeface="+mn-ea"/>
                <a:cs typeface="+mn-cs"/>
              </a:rPr>
              <a:t>Saadetis on kooskõlas </a:t>
            </a:r>
            <a:r>
              <a:rPr lang="et-EE" sz="1800" dirty="0" err="1">
                <a:latin typeface="+mn-lt"/>
                <a:ea typeface="+mn-ea"/>
                <a:cs typeface="+mn-cs"/>
              </a:rPr>
              <a:t>jäämehierarhiaga</a:t>
            </a:r>
            <a:r>
              <a:rPr lang="et-EE" sz="1800" dirty="0">
                <a:latin typeface="+mn-lt"/>
                <a:ea typeface="+mn-ea"/>
                <a:cs typeface="+mn-cs"/>
              </a:rPr>
              <a:t> ning läheduse ja iseseisvuse põhimõttega, keskkonnahoidlik jäätmekäitluse põhimõte (artikkel 59)</a:t>
            </a:r>
          </a:p>
          <a:p>
            <a:pPr marL="342900" indent="-342900">
              <a:spcBef>
                <a:spcPts val="600"/>
              </a:spcBef>
              <a:spcAft>
                <a:spcPts val="600"/>
              </a:spcAft>
              <a:buFont typeface="+mj-lt"/>
              <a:buAutoNum type="arabicPeriod"/>
            </a:pPr>
            <a:r>
              <a:rPr lang="et-EE" sz="1800" dirty="0">
                <a:latin typeface="+mn-lt"/>
                <a:ea typeface="+mn-ea"/>
                <a:cs typeface="+mn-cs"/>
              </a:rPr>
              <a:t>Teataja või vastuvõtja ei ole süüdi mõistetud ebaseadusliku jäätmeveo või muu keskkonnakaitse /ebaseadusliku tegevusega </a:t>
            </a:r>
            <a:r>
              <a:rPr lang="et-EE" sz="1800" u="sng" dirty="0">
                <a:latin typeface="+mn-lt"/>
                <a:ea typeface="+mn-ea"/>
                <a:cs typeface="+mn-cs"/>
              </a:rPr>
              <a:t>5 aasta jooksul</a:t>
            </a:r>
          </a:p>
          <a:p>
            <a:pPr marL="342900" indent="-342900">
              <a:spcBef>
                <a:spcPts val="600"/>
              </a:spcBef>
              <a:spcAft>
                <a:spcPts val="600"/>
              </a:spcAft>
              <a:buFont typeface="+mj-lt"/>
              <a:buAutoNum type="arabicPeriod"/>
            </a:pPr>
            <a:r>
              <a:rPr lang="et-EE" sz="1800" dirty="0">
                <a:latin typeface="+mn-lt"/>
                <a:ea typeface="+mn-ea"/>
                <a:cs typeface="+mn-cs"/>
              </a:rPr>
              <a:t>Kõrvaldamine on kooskõlas riigisisese õigusaktiga</a:t>
            </a:r>
          </a:p>
          <a:p>
            <a:pPr marL="342900" indent="-342900">
              <a:spcBef>
                <a:spcPts val="600"/>
              </a:spcBef>
              <a:spcAft>
                <a:spcPts val="600"/>
              </a:spcAft>
              <a:buFont typeface="+mj-lt"/>
              <a:buAutoNum type="arabicPeriod"/>
            </a:pPr>
            <a:r>
              <a:rPr lang="et-EE" sz="1800" dirty="0">
                <a:latin typeface="+mn-lt"/>
                <a:ea typeface="+mn-ea"/>
                <a:cs typeface="+mn-cs"/>
              </a:rPr>
              <a:t>Jäätmed ei ole segaolmejäätmed</a:t>
            </a:r>
          </a:p>
          <a:p>
            <a:pPr marL="342900" indent="-342900">
              <a:spcBef>
                <a:spcPts val="600"/>
              </a:spcBef>
              <a:spcAft>
                <a:spcPts val="600"/>
              </a:spcAft>
              <a:buFont typeface="+mj-lt"/>
              <a:buAutoNum type="arabicPeriod"/>
            </a:pPr>
            <a:r>
              <a:rPr lang="et-EE" sz="1800" dirty="0">
                <a:latin typeface="+mn-lt"/>
                <a:ea typeface="+mn-ea"/>
                <a:cs typeface="+mn-cs"/>
              </a:rPr>
              <a:t>Kogus on väike ja käitluskoha rajamine ei ole mõistlik</a:t>
            </a:r>
          </a:p>
        </p:txBody>
      </p:sp>
    </p:spTree>
    <p:extLst>
      <p:ext uri="{BB962C8B-B14F-4D97-AF65-F5344CB8AC3E}">
        <p14:creationId xmlns:p14="http://schemas.microsoft.com/office/powerpoint/2010/main" val="1642692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C27BDA-2125-A3A8-A9DC-93BBC2C45DC9}"/>
            </a:ext>
          </a:extLst>
        </p:cNvPr>
        <p:cNvGrpSpPr/>
        <p:nvPr/>
      </p:nvGrpSpPr>
      <p:grpSpPr>
        <a:xfrm>
          <a:off x="0" y="0"/>
          <a:ext cx="0" cy="0"/>
          <a:chOff x="0" y="0"/>
          <a:chExt cx="0" cy="0"/>
        </a:xfrm>
      </p:grpSpPr>
      <p:sp useBgFill="1">
        <p:nvSpPr>
          <p:cNvPr id="51" name="Rectangle 3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20AAB22-1FF7-2F50-24BD-6F3B41DCD140}"/>
              </a:ext>
            </a:extLst>
          </p:cNvPr>
          <p:cNvSpPr>
            <a:spLocks noGrp="1"/>
          </p:cNvSpPr>
          <p:nvPr>
            <p:ph type="title"/>
          </p:nvPr>
        </p:nvSpPr>
        <p:spPr>
          <a:xfrm>
            <a:off x="572493" y="238539"/>
            <a:ext cx="11018520" cy="1434415"/>
          </a:xfrm>
        </p:spPr>
        <p:txBody>
          <a:bodyPr vert="horz" lIns="91440" tIns="45720" rIns="91440" bIns="45720" rtlCol="0" anchor="b">
            <a:normAutofit fontScale="90000"/>
          </a:bodyPr>
          <a:lstStyle/>
          <a:p>
            <a:r>
              <a:rPr lang="en-US" sz="5400" dirty="0">
                <a:solidFill>
                  <a:schemeClr val="tx1"/>
                </a:solidFill>
                <a:effectLst/>
                <a:latin typeface="+mj-lt"/>
                <a:ea typeface="+mj-ea"/>
                <a:cs typeface="+mj-cs"/>
              </a:rPr>
              <a:t>EL-</a:t>
            </a:r>
            <a:r>
              <a:rPr lang="en-US" sz="5400" dirty="0" err="1">
                <a:solidFill>
                  <a:schemeClr val="tx1"/>
                </a:solidFill>
                <a:effectLst/>
                <a:latin typeface="+mj-lt"/>
                <a:ea typeface="+mj-ea"/>
                <a:cs typeface="+mj-cs"/>
              </a:rPr>
              <a:t>sisesed</a:t>
            </a:r>
            <a:r>
              <a:rPr lang="en-US" sz="5400" dirty="0">
                <a:solidFill>
                  <a:schemeClr val="tx1"/>
                </a:solidFill>
                <a:effectLst/>
                <a:latin typeface="+mj-lt"/>
                <a:ea typeface="+mj-ea"/>
                <a:cs typeface="+mj-cs"/>
              </a:rPr>
              <a:t> </a:t>
            </a:r>
            <a:r>
              <a:rPr lang="en-US" sz="5400" dirty="0" err="1">
                <a:solidFill>
                  <a:schemeClr val="tx1"/>
                </a:solidFill>
                <a:effectLst/>
                <a:latin typeface="+mj-lt"/>
                <a:ea typeface="+mj-ea"/>
                <a:cs typeface="+mj-cs"/>
              </a:rPr>
              <a:t>jäätmeveod</a:t>
            </a:r>
            <a:r>
              <a:rPr lang="et-EE" sz="5400" dirty="0">
                <a:solidFill>
                  <a:schemeClr val="tx1"/>
                </a:solidFill>
                <a:effectLst/>
                <a:latin typeface="+mj-lt"/>
                <a:ea typeface="+mj-ea"/>
                <a:cs typeface="+mj-cs"/>
              </a:rPr>
              <a:t> taaskasutamise eesmärgil</a:t>
            </a:r>
            <a:endParaRPr lang="en-US" sz="5400" dirty="0">
              <a:solidFill>
                <a:schemeClr val="tx1"/>
              </a:solidFill>
              <a:latin typeface="+mj-lt"/>
              <a:ea typeface="+mj-ea"/>
              <a:cs typeface="+mj-cs"/>
            </a:endParaRPr>
          </a:p>
        </p:txBody>
      </p:sp>
      <p:sp>
        <p:nvSpPr>
          <p:cNvPr id="5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EED87EF-6050-2A34-38AA-F7ED3DB6DB6D}"/>
              </a:ext>
            </a:extLst>
          </p:cNvPr>
          <p:cNvSpPr>
            <a:spLocks noGrp="1"/>
          </p:cNvSpPr>
          <p:nvPr>
            <p:ph sz="half" idx="1"/>
          </p:nvPr>
        </p:nvSpPr>
        <p:spPr>
          <a:xfrm>
            <a:off x="572492" y="2071316"/>
            <a:ext cx="11018519" cy="4119172"/>
          </a:xfrm>
        </p:spPr>
        <p:txBody>
          <a:bodyPr vert="horz" lIns="91440" tIns="45720" rIns="91440" bIns="45720" rtlCol="0" anchor="t">
            <a:normAutofit/>
          </a:bodyPr>
          <a:lstStyle/>
          <a:p>
            <a:pPr>
              <a:spcBef>
                <a:spcPts val="600"/>
              </a:spcBef>
              <a:spcAft>
                <a:spcPts val="600"/>
              </a:spcAft>
            </a:pPr>
            <a:r>
              <a:rPr lang="et-EE" sz="1800" dirty="0">
                <a:latin typeface="+mn-lt"/>
                <a:ea typeface="+mn-ea"/>
                <a:cs typeface="+mn-cs"/>
              </a:rPr>
              <a:t>Kirjalikku nõusolekut nõutakse taaskasutamiseks ettenähtud saadetistele (ohtlikud jäätmed, III, IIIA ja IIIB loetlemata jäätmetele ja jäätmetele, mis sisaldavad </a:t>
            </a:r>
            <a:r>
              <a:rPr lang="et-EE" sz="1800" dirty="0" err="1">
                <a:latin typeface="+mn-lt"/>
                <a:ea typeface="+mn-ea"/>
                <a:cs typeface="+mn-cs"/>
              </a:rPr>
              <a:t>POSe</a:t>
            </a:r>
            <a:r>
              <a:rPr lang="et-EE" sz="1800" dirty="0">
                <a:latin typeface="+mn-lt"/>
                <a:ea typeface="+mn-ea"/>
                <a:cs typeface="+mn-cs"/>
              </a:rPr>
              <a:t> üle piirväärtuse). </a:t>
            </a:r>
          </a:p>
          <a:p>
            <a:pPr>
              <a:spcBef>
                <a:spcPts val="600"/>
              </a:spcBef>
              <a:spcAft>
                <a:spcPts val="600"/>
              </a:spcAft>
            </a:pPr>
            <a:r>
              <a:rPr lang="et-EE" sz="1800" dirty="0">
                <a:effectLst/>
                <a:latin typeface="+mn-lt"/>
                <a:ea typeface="+mn-ea"/>
                <a:cs typeface="+mn-cs"/>
              </a:rPr>
              <a:t>Ajakohastatakse IIIA ja IIIB nimekirja vastavalt </a:t>
            </a:r>
            <a:r>
              <a:rPr lang="et-EE" sz="1800" dirty="0">
                <a:latin typeface="+mn-lt"/>
                <a:ea typeface="+mn-ea"/>
                <a:cs typeface="+mn-cs"/>
              </a:rPr>
              <a:t>tehnoloogia arengule</a:t>
            </a:r>
          </a:p>
          <a:p>
            <a:pPr>
              <a:spcBef>
                <a:spcPts val="600"/>
              </a:spcBef>
              <a:spcAft>
                <a:spcPts val="600"/>
              </a:spcAft>
            </a:pPr>
            <a:r>
              <a:rPr lang="et-EE" sz="1800" dirty="0">
                <a:latin typeface="+mn-lt"/>
                <a:ea typeface="+mn-ea"/>
                <a:cs typeface="+mn-cs"/>
              </a:rPr>
              <a:t>Taaskasutamisel nõutakse PVT kasutamist</a:t>
            </a:r>
          </a:p>
          <a:p>
            <a:pPr>
              <a:spcBef>
                <a:spcPts val="600"/>
              </a:spcBef>
              <a:spcAft>
                <a:spcPts val="600"/>
              </a:spcAft>
            </a:pPr>
            <a:r>
              <a:rPr lang="et-EE" sz="1800" u="sng" dirty="0">
                <a:effectLst/>
                <a:latin typeface="+mn-lt"/>
                <a:ea typeface="+mn-ea"/>
                <a:cs typeface="+mn-cs"/>
              </a:rPr>
              <a:t>Jäätmesaadetiste veol tekkekohast parimasse töötluskohta tuleb arvesse võtta läheduse ja materjalitõhususe põhimõtet ning vajadust vähendada jäätmete keskkonnajalajälge. </a:t>
            </a:r>
            <a:r>
              <a:rPr lang="et-EE" sz="1800" u="sng" dirty="0">
                <a:latin typeface="+mn-lt"/>
                <a:ea typeface="+mn-ea"/>
                <a:cs typeface="+mn-cs"/>
              </a:rPr>
              <a:t>Esikohale tuleb seade läheduse, iseseisvuse ja parima võimaliku tehnika kasutamine</a:t>
            </a:r>
          </a:p>
          <a:p>
            <a:pPr>
              <a:spcBef>
                <a:spcPts val="600"/>
              </a:spcBef>
              <a:spcAft>
                <a:spcPts val="600"/>
              </a:spcAft>
            </a:pPr>
            <a:r>
              <a:rPr lang="et-EE" sz="1800" dirty="0">
                <a:latin typeface="+mn-lt"/>
                <a:ea typeface="+mn-ea"/>
                <a:cs typeface="+mn-cs"/>
              </a:rPr>
              <a:t>Teataja või vastuvõtja ei ole süüdi mõistetud ebaseadusliku jäätmeveo või muu keskkonnakaitse /ebaseadusliku tegevusega </a:t>
            </a:r>
            <a:r>
              <a:rPr lang="et-EE" sz="1800" u="sng" dirty="0">
                <a:latin typeface="+mn-lt"/>
                <a:ea typeface="+mn-ea"/>
                <a:cs typeface="+mn-cs"/>
              </a:rPr>
              <a:t>5 aasta jooksul</a:t>
            </a:r>
          </a:p>
          <a:p>
            <a:pPr>
              <a:spcBef>
                <a:spcPts val="600"/>
              </a:spcBef>
              <a:spcAft>
                <a:spcPts val="600"/>
              </a:spcAft>
            </a:pPr>
            <a:endParaRPr lang="et-EE" sz="1800" u="sng" dirty="0">
              <a:latin typeface="+mn-lt"/>
              <a:ea typeface="+mn-ea"/>
              <a:cs typeface="+mn-cs"/>
            </a:endParaRPr>
          </a:p>
        </p:txBody>
      </p:sp>
    </p:spTree>
    <p:extLst>
      <p:ext uri="{BB962C8B-B14F-4D97-AF65-F5344CB8AC3E}">
        <p14:creationId xmlns:p14="http://schemas.microsoft.com/office/powerpoint/2010/main" val="715025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C27BDA-2125-A3A8-A9DC-93BBC2C45DC9}"/>
            </a:ext>
          </a:extLst>
        </p:cNvPr>
        <p:cNvGrpSpPr/>
        <p:nvPr/>
      </p:nvGrpSpPr>
      <p:grpSpPr>
        <a:xfrm>
          <a:off x="0" y="0"/>
          <a:ext cx="0" cy="0"/>
          <a:chOff x="0" y="0"/>
          <a:chExt cx="0" cy="0"/>
        </a:xfrm>
      </p:grpSpPr>
      <p:sp useBgFill="1">
        <p:nvSpPr>
          <p:cNvPr id="51" name="Rectangle 3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20AAB22-1FF7-2F50-24BD-6F3B41DCD140}"/>
              </a:ext>
            </a:extLst>
          </p:cNvPr>
          <p:cNvSpPr>
            <a:spLocks noGrp="1"/>
          </p:cNvSpPr>
          <p:nvPr>
            <p:ph type="title"/>
          </p:nvPr>
        </p:nvSpPr>
        <p:spPr>
          <a:xfrm>
            <a:off x="572493" y="238539"/>
            <a:ext cx="11018520" cy="1434415"/>
          </a:xfrm>
        </p:spPr>
        <p:txBody>
          <a:bodyPr vert="horz" lIns="91440" tIns="45720" rIns="91440" bIns="45720" rtlCol="0" anchor="b">
            <a:normAutofit fontScale="90000"/>
          </a:bodyPr>
          <a:lstStyle/>
          <a:p>
            <a:r>
              <a:rPr lang="en-US" sz="5400" dirty="0">
                <a:solidFill>
                  <a:schemeClr val="tx1"/>
                </a:solidFill>
                <a:effectLst/>
                <a:latin typeface="+mj-lt"/>
                <a:ea typeface="+mj-ea"/>
                <a:cs typeface="+mj-cs"/>
              </a:rPr>
              <a:t>EL-</a:t>
            </a:r>
            <a:r>
              <a:rPr lang="en-US" sz="5400" dirty="0" err="1">
                <a:solidFill>
                  <a:schemeClr val="tx1"/>
                </a:solidFill>
                <a:effectLst/>
                <a:latin typeface="+mj-lt"/>
                <a:ea typeface="+mj-ea"/>
                <a:cs typeface="+mj-cs"/>
              </a:rPr>
              <a:t>sisesed</a:t>
            </a:r>
            <a:r>
              <a:rPr lang="en-US" sz="5400" dirty="0">
                <a:solidFill>
                  <a:schemeClr val="tx1"/>
                </a:solidFill>
                <a:effectLst/>
                <a:latin typeface="+mj-lt"/>
                <a:ea typeface="+mj-ea"/>
                <a:cs typeface="+mj-cs"/>
              </a:rPr>
              <a:t> </a:t>
            </a:r>
            <a:r>
              <a:rPr lang="et-EE" sz="5400" dirty="0">
                <a:solidFill>
                  <a:schemeClr val="tx1"/>
                </a:solidFill>
                <a:effectLst/>
                <a:latin typeface="+mj-lt"/>
                <a:ea typeface="+mj-ea"/>
                <a:cs typeface="+mj-cs"/>
              </a:rPr>
              <a:t>segaolmejäätmete </a:t>
            </a:r>
            <a:r>
              <a:rPr lang="en-US" sz="5400" dirty="0" err="1">
                <a:solidFill>
                  <a:schemeClr val="tx1"/>
                </a:solidFill>
                <a:effectLst/>
                <a:latin typeface="+mj-lt"/>
                <a:ea typeface="+mj-ea"/>
                <a:cs typeface="+mj-cs"/>
              </a:rPr>
              <a:t>jäätmeveod</a:t>
            </a:r>
            <a:endParaRPr lang="en-US" sz="5400" dirty="0">
              <a:solidFill>
                <a:schemeClr val="tx1"/>
              </a:solidFill>
              <a:latin typeface="+mj-lt"/>
              <a:ea typeface="+mj-ea"/>
              <a:cs typeface="+mj-cs"/>
            </a:endParaRPr>
          </a:p>
        </p:txBody>
      </p:sp>
      <p:sp>
        <p:nvSpPr>
          <p:cNvPr id="5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EED87EF-6050-2A34-38AA-F7ED3DB6DB6D}"/>
              </a:ext>
            </a:extLst>
          </p:cNvPr>
          <p:cNvSpPr>
            <a:spLocks noGrp="1"/>
          </p:cNvSpPr>
          <p:nvPr>
            <p:ph sz="half" idx="1"/>
          </p:nvPr>
        </p:nvSpPr>
        <p:spPr>
          <a:xfrm>
            <a:off x="572493" y="2071316"/>
            <a:ext cx="10972800" cy="4119172"/>
          </a:xfrm>
        </p:spPr>
        <p:txBody>
          <a:bodyPr vert="horz" lIns="91440" tIns="45720" rIns="91440" bIns="45720" rtlCol="0" anchor="t">
            <a:normAutofit/>
          </a:bodyPr>
          <a:lstStyle/>
          <a:p>
            <a:pPr>
              <a:spcBef>
                <a:spcPts val="600"/>
              </a:spcBef>
              <a:spcAft>
                <a:spcPts val="600"/>
              </a:spcAft>
            </a:pPr>
            <a:r>
              <a:rPr lang="et-EE" sz="1800" dirty="0">
                <a:latin typeface="+mn-lt"/>
                <a:ea typeface="+mn-ea"/>
                <a:cs typeface="+mn-cs"/>
              </a:rPr>
              <a:t>Segaolmejäätmete veo kontrollimine</a:t>
            </a:r>
          </a:p>
          <a:p>
            <a:pPr>
              <a:spcBef>
                <a:spcPts val="600"/>
              </a:spcBef>
              <a:spcAft>
                <a:spcPts val="600"/>
              </a:spcAft>
            </a:pPr>
            <a:r>
              <a:rPr lang="et-EE" sz="1800" u="sng" dirty="0">
                <a:effectLst/>
                <a:latin typeface="+mn-lt"/>
                <a:ea typeface="+mn-ea"/>
                <a:cs typeface="+mn-cs"/>
              </a:rPr>
              <a:t>Segaolmejäätmete veol taaskasutamise eesmärgil on vaja</a:t>
            </a:r>
            <a:r>
              <a:rPr lang="et-EE" sz="1800" u="sng" dirty="0">
                <a:latin typeface="+mn-lt"/>
                <a:ea typeface="+mn-ea"/>
                <a:cs typeface="+mn-cs"/>
              </a:rPr>
              <a:t> veoluba, sh 19 12 10 koodiga segaolmejäätmetele</a:t>
            </a:r>
          </a:p>
          <a:p>
            <a:pPr>
              <a:spcBef>
                <a:spcPts val="600"/>
              </a:spcBef>
              <a:spcAft>
                <a:spcPts val="600"/>
              </a:spcAft>
            </a:pPr>
            <a:r>
              <a:rPr lang="et-EE" sz="1800" dirty="0">
                <a:latin typeface="+mn-lt"/>
                <a:ea typeface="+mn-ea"/>
                <a:cs typeface="+mn-cs"/>
              </a:rPr>
              <a:t>Segaolmejäätmete vedu kõrvaldamise eesmärgil keelatud</a:t>
            </a:r>
          </a:p>
          <a:p>
            <a:pPr>
              <a:spcBef>
                <a:spcPts val="600"/>
              </a:spcBef>
              <a:spcAft>
                <a:spcPts val="600"/>
              </a:spcAft>
            </a:pPr>
            <a:r>
              <a:rPr lang="et-EE" sz="1800" dirty="0">
                <a:effectLst/>
                <a:latin typeface="+mn-lt"/>
                <a:ea typeface="+mn-ea"/>
                <a:cs typeface="+mn-cs"/>
              </a:rPr>
              <a:t>Segaolmejäätmete vedu peab olema kooskõlas jäätmehierarhiaga ning läheduse ja iseseisvuse põhimõttega.</a:t>
            </a:r>
          </a:p>
          <a:p>
            <a:pPr>
              <a:spcBef>
                <a:spcPts val="600"/>
              </a:spcBef>
              <a:spcAft>
                <a:spcPts val="600"/>
              </a:spcAft>
            </a:pPr>
            <a:r>
              <a:rPr lang="et-EE" sz="1800" u="sng" dirty="0">
                <a:effectLst/>
                <a:latin typeface="+mn-lt"/>
                <a:ea typeface="+mn-ea"/>
                <a:cs typeface="+mn-cs"/>
              </a:rPr>
              <a:t>Jäätmesaadetiste veol tekkekohast parimasse töötluskohta tuleb arvesse võtta läheduse ja materjalitõhususe põhimõtet ning vajadust vähendada jäätmete keskkonnajalajälge. </a:t>
            </a:r>
            <a:r>
              <a:rPr lang="et-EE" sz="1800" u="sng" dirty="0">
                <a:latin typeface="+mn-lt"/>
                <a:ea typeface="+mn-ea"/>
                <a:cs typeface="+mn-cs"/>
              </a:rPr>
              <a:t>Esikohale tuleb seade läheduse, iseseisvuse ja parima võimaliku tehnika kasutamine</a:t>
            </a:r>
          </a:p>
        </p:txBody>
      </p:sp>
    </p:spTree>
    <p:extLst>
      <p:ext uri="{BB962C8B-B14F-4D97-AF65-F5344CB8AC3E}">
        <p14:creationId xmlns:p14="http://schemas.microsoft.com/office/powerpoint/2010/main" val="2058826503"/>
      </p:ext>
    </p:extLst>
  </p:cSld>
  <p:clrMapOvr>
    <a:masterClrMapping/>
  </p:clrMapOvr>
</p:sld>
</file>

<file path=ppt/theme/theme1.xml><?xml version="1.0" encoding="utf-8"?>
<a:theme xmlns:a="http://schemas.openxmlformats.org/drawingml/2006/main" name="Sinine">
  <a:themeElements>
    <a:clrScheme name="Custom 1">
      <a:dk1>
        <a:srgbClr val="FFFFFF"/>
      </a:dk1>
      <a:lt1>
        <a:srgbClr val="003087"/>
      </a:lt1>
      <a:dk2>
        <a:srgbClr val="FFFFFF"/>
      </a:dk2>
      <a:lt2>
        <a:srgbClr val="003087"/>
      </a:lt2>
      <a:accent1>
        <a:srgbClr val="FFFFFF"/>
      </a:accent1>
      <a:accent2>
        <a:srgbClr val="F0A320"/>
      </a:accent2>
      <a:accent3>
        <a:srgbClr val="006EB5"/>
      </a:accent3>
      <a:accent4>
        <a:srgbClr val="90C8E8"/>
      </a:accent4>
      <a:accent5>
        <a:srgbClr val="E76000"/>
      </a:accent5>
      <a:accent6>
        <a:srgbClr val="B9D9EB"/>
      </a:accent6>
      <a:hlink>
        <a:srgbClr val="003087"/>
      </a:hlink>
      <a:folHlink>
        <a:srgbClr val="003087"/>
      </a:folHlink>
    </a:clrScheme>
    <a:fontScheme name="Roboto">
      <a:majorFont>
        <a:latin typeface="Roboto"/>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BA6EA81E84038845B3A77C25BAC98F89" ma:contentTypeVersion="1" ma:contentTypeDescription="Loo uus dokument" ma:contentTypeScope="" ma:versionID="46fe92ddcf871a9ce15ccb608edfd66e">
  <xsd:schema xmlns:xsd="http://www.w3.org/2001/XMLSchema" xmlns:xs="http://www.w3.org/2001/XMLSchema" xmlns:p="http://schemas.microsoft.com/office/2006/metadata/properties" xmlns:ns2="1a8f620c-7abe-45c8-a153-23d666386c61" targetNamespace="http://schemas.microsoft.com/office/2006/metadata/properties" ma:root="true" ma:fieldsID="9532fe5c58ee3bc34dfb2652a909405f" ns2:_="">
    <xsd:import namespace="1a8f620c-7abe-45c8-a153-23d666386c61"/>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8f620c-7abe-45c8-a153-23d666386c61" elementFormDefault="qualified">
    <xsd:import namespace="http://schemas.microsoft.com/office/2006/documentManagement/types"/>
    <xsd:import namespace="http://schemas.microsoft.com/office/infopath/2007/PartnerControls"/>
    <xsd:element name="SharedWithUsers" ma:index="8" nillable="true" ma:displayName="Ühiskasutuse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E01A6E-CA8F-4DD2-BEAA-95F525A6DA2D}">
  <ds:schemaRefs>
    <ds:schemaRef ds:uri="http://purl.org/dc/terms/"/>
    <ds:schemaRef ds:uri="http://purl.org/dc/dcmitype/"/>
    <ds:schemaRef ds:uri="http://schemas.microsoft.com/office/2006/documentManagement/types"/>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 ds:uri="1a8f620c-7abe-45c8-a153-23d666386c61"/>
    <ds:schemaRef ds:uri="http://purl.org/dc/elements/1.1/"/>
  </ds:schemaRefs>
</ds:datastoreItem>
</file>

<file path=customXml/itemProps2.xml><?xml version="1.0" encoding="utf-8"?>
<ds:datastoreItem xmlns:ds="http://schemas.openxmlformats.org/officeDocument/2006/customXml" ds:itemID="{4B2FD4A1-30CF-4A4A-B7F5-6066D0939C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8f620c-7abe-45c8-a153-23d666386c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F109659-7E0E-4FD4-87FD-026BAC51E3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3868</TotalTime>
  <Words>3895</Words>
  <Application>Microsoft Office PowerPoint</Application>
  <PresentationFormat>Laiekraan</PresentationFormat>
  <Paragraphs>287</Paragraphs>
  <Slides>25</Slides>
  <Notes>24</Notes>
  <HiddenSlides>0</HiddenSlides>
  <MMClips>0</MMClips>
  <ScaleCrop>false</ScaleCrop>
  <HeadingPairs>
    <vt:vector size="6" baseType="variant">
      <vt:variant>
        <vt:lpstr>Kasutatud fondid</vt:lpstr>
      </vt:variant>
      <vt:variant>
        <vt:i4>8</vt:i4>
      </vt:variant>
      <vt:variant>
        <vt:lpstr>Kujundus</vt:lpstr>
      </vt:variant>
      <vt:variant>
        <vt:i4>1</vt:i4>
      </vt:variant>
      <vt:variant>
        <vt:lpstr>Slaidipealkirjad</vt:lpstr>
      </vt:variant>
      <vt:variant>
        <vt:i4>25</vt:i4>
      </vt:variant>
    </vt:vector>
  </HeadingPairs>
  <TitlesOfParts>
    <vt:vector size="34" baseType="lpstr">
      <vt:lpstr>Aptos</vt:lpstr>
      <vt:lpstr>Arial</vt:lpstr>
      <vt:lpstr>Arial</vt:lpstr>
      <vt:lpstr>Calibri</vt:lpstr>
      <vt:lpstr>Courier New</vt:lpstr>
      <vt:lpstr>Roboto</vt:lpstr>
      <vt:lpstr>Roboto Light</vt:lpstr>
      <vt:lpstr>Times New Roman</vt:lpstr>
      <vt:lpstr>Sinine</vt:lpstr>
      <vt:lpstr>Uus jäätmesaadetiste määrus (EL) 2024/1157</vt:lpstr>
      <vt:lpstr>Uus jäätmesaadetiste määrus (EL) 2024/1157</vt:lpstr>
      <vt:lpstr>Olulisemad muudatused</vt:lpstr>
      <vt:lpstr>Olulisemad muudatused</vt:lpstr>
      <vt:lpstr>Olulisemad muudatused</vt:lpstr>
      <vt:lpstr>Jäätmevedude hõlbustamine EL-is ringlussevõtu eesmärgil</vt:lpstr>
      <vt:lpstr>Kõrvaldamiseks ettenähtud jäätmesaadetised EL-is</vt:lpstr>
      <vt:lpstr>EL-sisesed jäätmeveod taaskasutamise eesmärgil</vt:lpstr>
      <vt:lpstr>EL-sisesed segaolmejäätmete jäätmeveod</vt:lpstr>
      <vt:lpstr>EL-sisesed plastijäätmete saadetised</vt:lpstr>
      <vt:lpstr>Plastijäätmete eksport EL-ist </vt:lpstr>
      <vt:lpstr>Plastijäätmete eksport EL-ist OECDsse mittekuuluvatesse riikidesse</vt:lpstr>
      <vt:lpstr>Plastijäätmete import ELi</vt:lpstr>
      <vt:lpstr>Eksport EL-ist </vt:lpstr>
      <vt:lpstr>Eksportija kohustused - Auditeerimine</vt:lpstr>
      <vt:lpstr>Eksport EL-ist OECD riikidesse</vt:lpstr>
      <vt:lpstr>Eksport EL-ist OECD väistesse riikidesse</vt:lpstr>
      <vt:lpstr>Taaskasutamiseks ettenähtud tavajäätmete ekspordiga kolmandatesse riikidesse</vt:lpstr>
      <vt:lpstr>Kaup vs jäätmed</vt:lpstr>
      <vt:lpstr>Finantstagatis või samaväärne kindlustus, artikkel 7</vt:lpstr>
      <vt:lpstr>Järelevalve</vt:lpstr>
      <vt:lpstr>Eelneva nõusoleku saanud käitluskohad</vt:lpstr>
      <vt:lpstr>Jäätmesaadetiste kontaktisikud</vt:lpstr>
      <vt:lpstr>Komisjoni tegevused</vt:lpstr>
      <vt:lpstr>PowerPointi esitlus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Karli Jaanson</dc:creator>
  <cp:lastModifiedBy>Piret Otsason</cp:lastModifiedBy>
  <cp:revision>54</cp:revision>
  <dcterms:created xsi:type="dcterms:W3CDTF">2024-02-04T14:28:20Z</dcterms:created>
  <dcterms:modified xsi:type="dcterms:W3CDTF">2024-06-19T08:39:27Z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0x010100BA6EA81E84038845B3A77C25BAC98F89</vt:lpwstr>
  </property>
</Properties>
</file>